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5"/>
  </p:notesMasterIdLst>
  <p:handoutMasterIdLst>
    <p:handoutMasterId r:id="rId36"/>
  </p:handoutMasterIdLst>
  <p:sldIdLst>
    <p:sldId id="441" r:id="rId2"/>
    <p:sldId id="489" r:id="rId3"/>
    <p:sldId id="495" r:id="rId4"/>
    <p:sldId id="651" r:id="rId5"/>
    <p:sldId id="629" r:id="rId6"/>
    <p:sldId id="490" r:id="rId7"/>
    <p:sldId id="488" r:id="rId8"/>
    <p:sldId id="653" r:id="rId9"/>
    <p:sldId id="681" r:id="rId10"/>
    <p:sldId id="680" r:id="rId11"/>
    <p:sldId id="654" r:id="rId12"/>
    <p:sldId id="689" r:id="rId13"/>
    <p:sldId id="655" r:id="rId14"/>
    <p:sldId id="647" r:id="rId15"/>
    <p:sldId id="643" r:id="rId16"/>
    <p:sldId id="644" r:id="rId17"/>
    <p:sldId id="645" r:id="rId18"/>
    <p:sldId id="646" r:id="rId19"/>
    <p:sldId id="688" r:id="rId20"/>
    <p:sldId id="686" r:id="rId21"/>
    <p:sldId id="675" r:id="rId22"/>
    <p:sldId id="666" r:id="rId23"/>
    <p:sldId id="677" r:id="rId24"/>
    <p:sldId id="659" r:id="rId25"/>
    <p:sldId id="678" r:id="rId26"/>
    <p:sldId id="687" r:id="rId27"/>
    <p:sldId id="661" r:id="rId28"/>
    <p:sldId id="682" r:id="rId29"/>
    <p:sldId id="622" r:id="rId30"/>
    <p:sldId id="679" r:id="rId31"/>
    <p:sldId id="685" r:id="rId32"/>
    <p:sldId id="652" r:id="rId33"/>
    <p:sldId id="487" r:id="rId34"/>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53" autoAdjust="0"/>
    <p:restoredTop sz="91338" autoAdjust="0"/>
  </p:normalViewPr>
  <p:slideViewPr>
    <p:cSldViewPr snapToGrid="0" snapToObjects="1">
      <p:cViewPr varScale="1">
        <p:scale>
          <a:sx n="84" d="100"/>
          <a:sy n="84" d="100"/>
        </p:scale>
        <p:origin x="328" y="19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7/2/24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7/2/24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43CEC9-07F1-5646-ADA6-7D9760F8F900}" type="slidenum">
              <a:rPr lang="en-US" smtClean="0"/>
              <a:t>28</a:t>
            </a:fld>
            <a:endParaRPr lang="en-US"/>
          </a:p>
        </p:txBody>
      </p:sp>
    </p:spTree>
    <p:extLst>
      <p:ext uri="{BB962C8B-B14F-4D97-AF65-F5344CB8AC3E}">
        <p14:creationId xmlns:p14="http://schemas.microsoft.com/office/powerpoint/2010/main" val="1315070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noRot="1" noChangeAspect="1"/>
          </p:cNvSpPr>
          <p:nvPr>
            <p:ph type="sldImg"/>
          </p:nvPr>
        </p:nvSpPr>
        <p:spPr>
          <a:prstGeom prst="rect">
            <a:avLst/>
          </a:prstGeom>
        </p:spPr>
        <p:txBody>
          <a:bodyPr/>
          <a:lstStyle/>
          <a:p>
            <a:endParaRPr/>
          </a:p>
        </p:txBody>
      </p:sp>
      <p:sp>
        <p:nvSpPr>
          <p:cNvPr id="589" name="Shape 589"/>
          <p:cNvSpPr>
            <a:spLocks noGrp="1"/>
          </p:cNvSpPr>
          <p:nvPr>
            <p:ph type="body" sz="quarter" idx="1"/>
          </p:nvPr>
        </p:nvSpPr>
        <p:spPr>
          <a:prstGeom prst="rect">
            <a:avLst/>
          </a:prstGeom>
        </p:spPr>
        <p:txBody>
          <a:bodyPr/>
          <a:lstStyle/>
          <a:p>
            <a:pPr marL="0" indent="0">
              <a:buClr>
                <a:schemeClr val="accent2">
                  <a:hueOff val="-397790"/>
                  <a:satOff val="91878"/>
                  <a:lumOff val="-61072"/>
                </a:schemeClr>
              </a:buClr>
              <a:buSzPct val="70000"/>
              <a:buFont typeface="Zapf Dingbats"/>
              <a:buNone/>
            </a:pPr>
            <a:endParaRPr dirty="0"/>
          </a:p>
        </p:txBody>
      </p:sp>
    </p:spTree>
    <p:extLst>
      <p:ext uri="{BB962C8B-B14F-4D97-AF65-F5344CB8AC3E}">
        <p14:creationId xmlns:p14="http://schemas.microsoft.com/office/powerpoint/2010/main" val="231303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8</a:t>
            </a:fld>
            <a:endParaRPr lang="en-US"/>
          </a:p>
        </p:txBody>
      </p:sp>
    </p:spTree>
    <p:extLst>
      <p:ext uri="{BB962C8B-B14F-4D97-AF65-F5344CB8AC3E}">
        <p14:creationId xmlns:p14="http://schemas.microsoft.com/office/powerpoint/2010/main" val="1255005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9</a:t>
            </a:fld>
            <a:endParaRPr lang="en-US"/>
          </a:p>
        </p:txBody>
      </p:sp>
    </p:spTree>
    <p:extLst>
      <p:ext uri="{BB962C8B-B14F-4D97-AF65-F5344CB8AC3E}">
        <p14:creationId xmlns:p14="http://schemas.microsoft.com/office/powerpoint/2010/main" val="86046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10</a:t>
            </a:fld>
            <a:endParaRPr lang="en-US"/>
          </a:p>
        </p:txBody>
      </p:sp>
    </p:spTree>
    <p:extLst>
      <p:ext uri="{BB962C8B-B14F-4D97-AF65-F5344CB8AC3E}">
        <p14:creationId xmlns:p14="http://schemas.microsoft.com/office/powerpoint/2010/main" val="378383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11</a:t>
            </a:fld>
            <a:endParaRPr lang="en-US"/>
          </a:p>
        </p:txBody>
      </p:sp>
    </p:spTree>
    <p:extLst>
      <p:ext uri="{BB962C8B-B14F-4D97-AF65-F5344CB8AC3E}">
        <p14:creationId xmlns:p14="http://schemas.microsoft.com/office/powerpoint/2010/main" val="2975723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12</a:t>
            </a:fld>
            <a:endParaRPr lang="en-US"/>
          </a:p>
        </p:txBody>
      </p:sp>
    </p:spTree>
    <p:extLst>
      <p:ext uri="{BB962C8B-B14F-4D97-AF65-F5344CB8AC3E}">
        <p14:creationId xmlns:p14="http://schemas.microsoft.com/office/powerpoint/2010/main" val="142539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26190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18</a:t>
            </a:fld>
            <a:endParaRPr lang="en-US"/>
          </a:p>
        </p:txBody>
      </p:sp>
    </p:spTree>
    <p:extLst>
      <p:ext uri="{BB962C8B-B14F-4D97-AF65-F5344CB8AC3E}">
        <p14:creationId xmlns:p14="http://schemas.microsoft.com/office/powerpoint/2010/main" val="261901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hyperlink" Target="https://arxiv.org/abs/2312.0686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3.pn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math-qa.github.io/math-QA/" TargetMode="Externa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hyperlink" Target="https://mmmu-benchmark.github.i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wyu97/IfQA"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hyperlink" Target="https://knowledge-nlp.github.io/kdd2023/" TargetMode="External"/><Relationship Id="rId7" Type="http://schemas.openxmlformats.org/officeDocument/2006/relationships/image" Target="../media/image49.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48.jpeg"/><Relationship Id="rId11" Type="http://schemas.openxmlformats.org/officeDocument/2006/relationships/image" Target="../media/image53.jpeg"/><Relationship Id="rId5" Type="http://schemas.openxmlformats.org/officeDocument/2006/relationships/image" Target="../media/image47.png"/><Relationship Id="rId10" Type="http://schemas.openxmlformats.org/officeDocument/2006/relationships/image" Target="../media/image52.jpeg"/><Relationship Id="rId4" Type="http://schemas.openxmlformats.org/officeDocument/2006/relationships/hyperlink" Target="https://knowledge-nlp.github.io/acl2024/" TargetMode="External"/><Relationship Id="rId9" Type="http://schemas.openxmlformats.org/officeDocument/2006/relationships/image" Target="../media/image51.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54.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0.jpeg"/><Relationship Id="rId5" Type="http://schemas.openxmlformats.org/officeDocument/2006/relationships/image" Target="../media/image19.jpg"/><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arxiv.org/abs/2312.068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35870"/>
            <a:ext cx="14630400" cy="1522176"/>
          </a:xfrm>
          <a:prstGeom prst="rect">
            <a:avLst/>
          </a:prstGeom>
        </p:spPr>
        <p:txBody>
          <a:bodyPr/>
          <a:lstStyle/>
          <a:p>
            <a:r>
              <a:rPr lang="en-US" altLang="zh-CN" b="1" dirty="0">
                <a:solidFill>
                  <a:schemeClr val="bg1"/>
                </a:solidFill>
              </a:rPr>
              <a:t>Meng</a:t>
            </a:r>
            <a:r>
              <a:rPr lang="zh-CN" altLang="en-US" b="1" dirty="0">
                <a:solidFill>
                  <a:schemeClr val="bg1"/>
                </a:solidFill>
              </a:rPr>
              <a:t> </a:t>
            </a:r>
            <a:r>
              <a:rPr lang="en-US" altLang="zh-CN" b="1" dirty="0">
                <a:solidFill>
                  <a:schemeClr val="bg1"/>
                </a:solidFill>
              </a:rPr>
              <a:t>Jiang</a:t>
            </a:r>
            <a:endParaRPr lang="en-US" altLang="zh-CN" b="1" dirty="0">
              <a:solidFill>
                <a:schemeClr val="bg1"/>
              </a:solidFill>
              <a:latin typeface="Kaiti TC" panose="02010600040101010101" pitchFamily="2" charset="-120"/>
              <a:ea typeface="Kaiti TC" panose="02010600040101010101" pitchFamily="2" charset="-120"/>
            </a:endParaRPr>
          </a:p>
          <a:p>
            <a:r>
              <a:rPr lang="en-US" altLang="zh-CN" dirty="0">
                <a:solidFill>
                  <a:schemeClr val="bg1"/>
                </a:solidFill>
              </a:rPr>
              <a:t>Department</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Computer</a:t>
            </a:r>
            <a:r>
              <a:rPr lang="zh-CN" altLang="en-US" dirty="0">
                <a:solidFill>
                  <a:schemeClr val="bg1"/>
                </a:solidFill>
              </a:rPr>
              <a:t> </a:t>
            </a:r>
            <a:r>
              <a:rPr lang="en-US" altLang="zh-CN" dirty="0">
                <a:solidFill>
                  <a:schemeClr val="bg1"/>
                </a:solidFill>
              </a:rPr>
              <a:t>Science</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Engineering</a:t>
            </a:r>
            <a:endParaRPr dirty="0">
              <a:solidFill>
                <a:schemeClr val="bg1"/>
              </a:solidFill>
            </a:endParaRPr>
          </a:p>
        </p:txBody>
      </p:sp>
      <p:sp>
        <p:nvSpPr>
          <p:cNvPr id="142" name="Shape 142"/>
          <p:cNvSpPr>
            <a:spLocks noGrp="1"/>
          </p:cNvSpPr>
          <p:nvPr>
            <p:ph type="body" idx="14"/>
          </p:nvPr>
        </p:nvSpPr>
        <p:spPr>
          <a:xfrm>
            <a:off x="812800" y="7412643"/>
            <a:ext cx="11523135" cy="775494"/>
          </a:xfrm>
          <a:prstGeom prst="rect">
            <a:avLst/>
          </a:prstGeom>
        </p:spPr>
        <p:txBody>
          <a:bodyPr/>
          <a:lstStyle/>
          <a:p>
            <a:r>
              <a:rPr lang="en-US" altLang="zh-CN" dirty="0">
                <a:solidFill>
                  <a:schemeClr val="bg1"/>
                </a:solidFill>
              </a:rPr>
              <a:t>University</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Notre</a:t>
            </a:r>
            <a:r>
              <a:rPr lang="zh-CN" altLang="en-US" dirty="0">
                <a:solidFill>
                  <a:schemeClr val="bg1"/>
                </a:solidFill>
              </a:rPr>
              <a:t> </a:t>
            </a:r>
            <a:r>
              <a:rPr lang="en-US" altLang="zh-CN" dirty="0">
                <a:solidFill>
                  <a:schemeClr val="bg1"/>
                </a:solidFill>
              </a:rPr>
              <a:t>Dame</a:t>
            </a:r>
            <a:endParaRPr dirty="0">
              <a:solidFill>
                <a:schemeClr val="bg1"/>
              </a:solidFill>
            </a:endParaRPr>
          </a:p>
        </p:txBody>
      </p:sp>
      <p:sp>
        <p:nvSpPr>
          <p:cNvPr id="143" name="Shape 143"/>
          <p:cNvSpPr>
            <a:spLocks noGrp="1"/>
          </p:cNvSpPr>
          <p:nvPr>
            <p:ph type="body" idx="15"/>
          </p:nvPr>
        </p:nvSpPr>
        <p:spPr>
          <a:xfrm>
            <a:off x="812802" y="2320389"/>
            <a:ext cx="14630400" cy="2737004"/>
          </a:xfrm>
          <a:prstGeom prst="rect">
            <a:avLst/>
          </a:prstGeom>
        </p:spPr>
        <p:txBody>
          <a:bodyPr/>
          <a:lstStyle/>
          <a:p>
            <a:pPr algn="ctr"/>
            <a:r>
              <a:rPr lang="en-US" altLang="zh-CN" sz="8000" b="1" dirty="0">
                <a:solidFill>
                  <a:schemeClr val="bg1"/>
                </a:solidFill>
              </a:rPr>
              <a:t>Instructing</a:t>
            </a:r>
            <a:r>
              <a:rPr lang="zh-CN" altLang="en-US" sz="8000" b="1" dirty="0">
                <a:solidFill>
                  <a:schemeClr val="bg1"/>
                </a:solidFill>
              </a:rPr>
              <a:t> </a:t>
            </a:r>
            <a:r>
              <a:rPr lang="en-US" altLang="zh-CN" sz="8000" b="1" dirty="0">
                <a:solidFill>
                  <a:schemeClr val="bg1"/>
                </a:solidFill>
              </a:rPr>
              <a:t>Language</a:t>
            </a:r>
            <a:r>
              <a:rPr lang="zh-CN" altLang="en-US" sz="8000" b="1" dirty="0">
                <a:solidFill>
                  <a:schemeClr val="bg1"/>
                </a:solidFill>
              </a:rPr>
              <a:t> </a:t>
            </a:r>
            <a:r>
              <a:rPr lang="en-US" altLang="zh-CN" sz="8000" b="1" dirty="0">
                <a:solidFill>
                  <a:schemeClr val="bg1"/>
                </a:solidFill>
              </a:rPr>
              <a:t>Models</a:t>
            </a:r>
            <a:r>
              <a:rPr lang="zh-CN" altLang="en-US" sz="8000" b="1" dirty="0">
                <a:solidFill>
                  <a:schemeClr val="bg1"/>
                </a:solidFill>
              </a:rPr>
              <a:t> </a:t>
            </a:r>
            <a:r>
              <a:rPr lang="en-US" altLang="zh-CN" sz="8000" b="1" dirty="0">
                <a:solidFill>
                  <a:schemeClr val="bg1"/>
                </a:solidFill>
              </a:rPr>
              <a:t>to</a:t>
            </a:r>
            <a:r>
              <a:rPr lang="zh-CN" altLang="en-US" sz="8000" b="1" dirty="0">
                <a:solidFill>
                  <a:schemeClr val="bg1"/>
                </a:solidFill>
              </a:rPr>
              <a:t> </a:t>
            </a:r>
            <a:r>
              <a:rPr lang="en-US" altLang="zh-CN" sz="8000" b="1" dirty="0">
                <a:solidFill>
                  <a:schemeClr val="bg1"/>
                </a:solidFill>
              </a:rPr>
              <a:t>Do</a:t>
            </a:r>
            <a:r>
              <a:rPr lang="zh-CN" altLang="en-US" sz="8000" b="1" dirty="0">
                <a:solidFill>
                  <a:schemeClr val="bg1"/>
                </a:solidFill>
              </a:rPr>
              <a:t> </a:t>
            </a:r>
            <a:r>
              <a:rPr lang="en-US" altLang="zh-CN" sz="8000" b="1" dirty="0">
                <a:solidFill>
                  <a:schemeClr val="bg1"/>
                </a:solidFill>
              </a:rPr>
              <a:t>Reasoning</a:t>
            </a:r>
            <a:r>
              <a:rPr lang="zh-CN" altLang="en-US" sz="8000" b="1" dirty="0">
                <a:solidFill>
                  <a:schemeClr val="bg1"/>
                </a:solidFill>
              </a:rPr>
              <a:t> </a:t>
            </a:r>
            <a:r>
              <a:rPr lang="en-US" altLang="zh-CN" sz="8000" b="1" dirty="0">
                <a:solidFill>
                  <a:schemeClr val="bg1"/>
                </a:solidFill>
              </a:rPr>
              <a:t>Wisely</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diagram&#10;&#10;Description automatically generated">
            <a:extLst>
              <a:ext uri="{FF2B5EF4-FFF2-40B4-BE49-F238E27FC236}">
                <a16:creationId xmlns:a16="http://schemas.microsoft.com/office/drawing/2014/main" id="{06D258CC-E1D8-9F9D-E153-02451D854764}"/>
              </a:ext>
            </a:extLst>
          </p:cNvPr>
          <p:cNvPicPr>
            <a:picLocks noChangeAspect="1"/>
          </p:cNvPicPr>
          <p:nvPr/>
        </p:nvPicPr>
        <p:blipFill>
          <a:blip r:embed="rId3"/>
          <a:stretch>
            <a:fillRect/>
          </a:stretch>
        </p:blipFill>
        <p:spPr>
          <a:xfrm>
            <a:off x="101710" y="138301"/>
            <a:ext cx="12343429" cy="1790031"/>
          </a:xfrm>
          <a:prstGeom prst="rect">
            <a:avLst/>
          </a:prstGeom>
        </p:spPr>
      </p:pic>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9</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a:t>
            </a:r>
            <a:r>
              <a:rPr lang="en-US" sz="2400" dirty="0">
                <a:highlight>
                  <a:srgbClr val="FFFF00"/>
                </a:highlight>
              </a:rPr>
              <a:t>Get an A in Math</a:t>
            </a:r>
            <a:r>
              <a:rPr lang="en-US" sz="2400" dirty="0"/>
              <a:t>: Progressive Rectification Prompting (AAAI’24) </a:t>
            </a:r>
            <a:r>
              <a:rPr lang="en-US" sz="2400" dirty="0">
                <a:hlinkClick r:id="rId4"/>
              </a:rPr>
              <a:t>https://arxiv.org/abs/2312.06867</a:t>
            </a:r>
            <a:endParaRPr lang="en-US" sz="2400" dirty="0"/>
          </a:p>
        </p:txBody>
      </p:sp>
      <p:pic>
        <p:nvPicPr>
          <p:cNvPr id="3" name="Content Placeholder 2" descr="A diagram of a book&#10;&#10;Description automatically generated">
            <a:extLst>
              <a:ext uri="{FF2B5EF4-FFF2-40B4-BE49-F238E27FC236}">
                <a16:creationId xmlns:a16="http://schemas.microsoft.com/office/drawing/2014/main" id="{78FE6D62-F68C-3C19-1861-53F47A1717E7}"/>
              </a:ext>
            </a:extLst>
          </p:cNvPr>
          <p:cNvPicPr>
            <a:picLocks noGrp="1" noChangeAspect="1"/>
          </p:cNvPicPr>
          <p:nvPr>
            <p:ph idx="1"/>
          </p:nvPr>
        </p:nvPicPr>
        <p:blipFill>
          <a:blip r:embed="rId5"/>
          <a:stretch>
            <a:fillRect/>
          </a:stretch>
        </p:blipFill>
        <p:spPr>
          <a:xfrm>
            <a:off x="105497" y="138301"/>
            <a:ext cx="16048793" cy="7920817"/>
          </a:xfrm>
        </p:spPr>
      </p:pic>
    </p:spTree>
    <p:extLst>
      <p:ext uri="{BB962C8B-B14F-4D97-AF65-F5344CB8AC3E}">
        <p14:creationId xmlns:p14="http://schemas.microsoft.com/office/powerpoint/2010/main" val="1530108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10</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Instructing Large Language Models to </a:t>
            </a:r>
            <a:r>
              <a:rPr lang="en-US" sz="2400" dirty="0">
                <a:highlight>
                  <a:srgbClr val="FFFF00"/>
                </a:highlight>
              </a:rPr>
              <a:t>Identify and Ignore Irrelevant Conditions</a:t>
            </a:r>
            <a:r>
              <a:rPr lang="en-US" sz="2400" dirty="0"/>
              <a:t>.</a:t>
            </a:r>
          </a:p>
        </p:txBody>
      </p:sp>
      <p:pic>
        <p:nvPicPr>
          <p:cNvPr id="7" name="Picture 6" descr="A diagram of a number of inches&#10;&#10;Description automatically generated with medium confidence">
            <a:extLst>
              <a:ext uri="{FF2B5EF4-FFF2-40B4-BE49-F238E27FC236}">
                <a16:creationId xmlns:a16="http://schemas.microsoft.com/office/drawing/2014/main" id="{83D41E69-DBC4-75F2-8E72-C67C03C1EED9}"/>
              </a:ext>
            </a:extLst>
          </p:cNvPr>
          <p:cNvPicPr>
            <a:picLocks noChangeAspect="1"/>
          </p:cNvPicPr>
          <p:nvPr/>
        </p:nvPicPr>
        <p:blipFill>
          <a:blip r:embed="rId3"/>
          <a:stretch>
            <a:fillRect/>
          </a:stretch>
        </p:blipFill>
        <p:spPr>
          <a:xfrm>
            <a:off x="2804318" y="144536"/>
            <a:ext cx="10058400" cy="1928831"/>
          </a:xfrm>
          <a:prstGeom prst="rect">
            <a:avLst/>
          </a:prstGeom>
        </p:spPr>
      </p:pic>
      <p:pic>
        <p:nvPicPr>
          <p:cNvPr id="9" name="Picture 8" descr="A diagram of a problem&#10;&#10;Description automatically generated">
            <a:extLst>
              <a:ext uri="{FF2B5EF4-FFF2-40B4-BE49-F238E27FC236}">
                <a16:creationId xmlns:a16="http://schemas.microsoft.com/office/drawing/2014/main" id="{62075472-5222-A82A-1900-7A6FAAC58B7D}"/>
              </a:ext>
            </a:extLst>
          </p:cNvPr>
          <p:cNvPicPr>
            <a:picLocks noChangeAspect="1"/>
          </p:cNvPicPr>
          <p:nvPr/>
        </p:nvPicPr>
        <p:blipFill>
          <a:blip r:embed="rId4"/>
          <a:stretch>
            <a:fillRect/>
          </a:stretch>
        </p:blipFill>
        <p:spPr>
          <a:xfrm>
            <a:off x="2674735" y="2295166"/>
            <a:ext cx="10058400" cy="5946557"/>
          </a:xfrm>
          <a:prstGeom prst="rect">
            <a:avLst/>
          </a:prstGeom>
        </p:spPr>
      </p:pic>
    </p:spTree>
    <p:extLst>
      <p:ext uri="{BB962C8B-B14F-4D97-AF65-F5344CB8AC3E}">
        <p14:creationId xmlns:p14="http://schemas.microsoft.com/office/powerpoint/2010/main" val="95089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34396B-F258-57D2-9CF9-7CB99E82A9F0}"/>
              </a:ext>
            </a:extLst>
          </p:cNvPr>
          <p:cNvSpPr>
            <a:spLocks noGrp="1"/>
          </p:cNvSpPr>
          <p:nvPr>
            <p:ph type="title"/>
          </p:nvPr>
        </p:nvSpPr>
        <p:spPr/>
        <p:txBody>
          <a:bodyPr/>
          <a:lstStyle/>
          <a:p>
            <a:r>
              <a:rPr lang="en-US" altLang="zh-CN" dirty="0"/>
              <a:t>Enhancing</a:t>
            </a:r>
            <a:r>
              <a:rPr lang="zh-CN" altLang="en-US" dirty="0"/>
              <a:t> </a:t>
            </a:r>
            <a:r>
              <a:rPr lang="en-US" altLang="zh-CN" dirty="0"/>
              <a:t>Reasoning</a:t>
            </a:r>
            <a:r>
              <a:rPr lang="zh-CN" altLang="en-US" dirty="0"/>
              <a:t> </a:t>
            </a:r>
            <a:r>
              <a:rPr lang="en-US" altLang="zh-CN" dirty="0"/>
              <a:t>with</a:t>
            </a:r>
            <a:r>
              <a:rPr lang="zh-CN" altLang="en-US" dirty="0"/>
              <a:t> </a:t>
            </a:r>
            <a:r>
              <a:rPr lang="en-US" altLang="zh-CN" dirty="0"/>
              <a:t>Reflection</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a:xfrm>
            <a:off x="15115705" y="8616409"/>
            <a:ext cx="848129" cy="365760"/>
          </a:xfrm>
        </p:spPr>
        <p:txBody>
          <a:bodyPr/>
          <a:lstStyle/>
          <a:p>
            <a:fld id="{86CB4B4D-7CA3-9044-876B-883B54F8677D}" type="slidenum">
              <a:rPr lang="en-US" smtClean="0"/>
              <a:pPr/>
              <a:t>11</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Zhang et al. Learn Beyond The Answer: Training Language Models with </a:t>
            </a:r>
            <a:r>
              <a:rPr lang="en-US" sz="2400" dirty="0">
                <a:highlight>
                  <a:srgbClr val="FFFF00"/>
                </a:highlight>
              </a:rPr>
              <a:t>Reflection</a:t>
            </a:r>
            <a:r>
              <a:rPr lang="en-US" sz="2400" dirty="0"/>
              <a:t> for Math</a:t>
            </a:r>
            <a:r>
              <a:rPr lang="zh-CN" altLang="en-US" sz="2400" dirty="0"/>
              <a:t> </a:t>
            </a:r>
            <a:r>
              <a:rPr lang="en-US" sz="2400" dirty="0"/>
              <a:t>Reasoning.</a:t>
            </a:r>
          </a:p>
        </p:txBody>
      </p:sp>
      <p:pic>
        <p:nvPicPr>
          <p:cNvPr id="2" name="Picture 1">
            <a:extLst>
              <a:ext uri="{FF2B5EF4-FFF2-40B4-BE49-F238E27FC236}">
                <a16:creationId xmlns:a16="http://schemas.microsoft.com/office/drawing/2014/main" id="{F07271C3-2720-2924-0262-EC84954B6D47}"/>
              </a:ext>
            </a:extLst>
          </p:cNvPr>
          <p:cNvPicPr>
            <a:picLocks noChangeAspect="1"/>
          </p:cNvPicPr>
          <p:nvPr/>
        </p:nvPicPr>
        <p:blipFill>
          <a:blip r:embed="rId3"/>
          <a:stretch>
            <a:fillRect/>
          </a:stretch>
        </p:blipFill>
        <p:spPr>
          <a:xfrm>
            <a:off x="344076" y="2068131"/>
            <a:ext cx="15567847" cy="2840449"/>
          </a:xfrm>
          <a:prstGeom prst="rect">
            <a:avLst/>
          </a:prstGeom>
        </p:spPr>
      </p:pic>
      <p:pic>
        <p:nvPicPr>
          <p:cNvPr id="3" name="Picture 2">
            <a:extLst>
              <a:ext uri="{FF2B5EF4-FFF2-40B4-BE49-F238E27FC236}">
                <a16:creationId xmlns:a16="http://schemas.microsoft.com/office/drawing/2014/main" id="{E9A1B922-1FE1-F4CD-BA0F-D4368CD15CE6}"/>
              </a:ext>
            </a:extLst>
          </p:cNvPr>
          <p:cNvPicPr>
            <a:picLocks noChangeAspect="1"/>
          </p:cNvPicPr>
          <p:nvPr/>
        </p:nvPicPr>
        <p:blipFill>
          <a:blip r:embed="rId4"/>
          <a:stretch>
            <a:fillRect/>
          </a:stretch>
        </p:blipFill>
        <p:spPr>
          <a:xfrm>
            <a:off x="275061" y="5142725"/>
            <a:ext cx="15558938" cy="2565363"/>
          </a:xfrm>
          <a:prstGeom prst="rect">
            <a:avLst/>
          </a:prstGeom>
        </p:spPr>
      </p:pic>
    </p:spTree>
    <p:extLst>
      <p:ext uri="{BB962C8B-B14F-4D97-AF65-F5344CB8AC3E}">
        <p14:creationId xmlns:p14="http://schemas.microsoft.com/office/powerpoint/2010/main" val="352730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12</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Zhang et al. PLUG: </a:t>
            </a:r>
            <a:r>
              <a:rPr lang="en-US" sz="2400" dirty="0">
                <a:highlight>
                  <a:srgbClr val="FFFF00"/>
                </a:highlight>
              </a:rPr>
              <a:t>Leveraging Pivot Language</a:t>
            </a:r>
            <a:r>
              <a:rPr lang="en-US" sz="2400" dirty="0"/>
              <a:t> in Cross-Lingual Instruction Tuning.</a:t>
            </a:r>
          </a:p>
        </p:txBody>
      </p:sp>
      <p:pic>
        <p:nvPicPr>
          <p:cNvPr id="7" name="Picture 6" descr="A diagram of a language instruction&#10;&#10;Description automatically generated">
            <a:extLst>
              <a:ext uri="{FF2B5EF4-FFF2-40B4-BE49-F238E27FC236}">
                <a16:creationId xmlns:a16="http://schemas.microsoft.com/office/drawing/2014/main" id="{514A9D9D-88B0-3209-E254-E0F3B1D64586}"/>
              </a:ext>
            </a:extLst>
          </p:cNvPr>
          <p:cNvPicPr>
            <a:picLocks noChangeAspect="1"/>
          </p:cNvPicPr>
          <p:nvPr/>
        </p:nvPicPr>
        <p:blipFill>
          <a:blip r:embed="rId3"/>
          <a:stretch>
            <a:fillRect/>
          </a:stretch>
        </p:blipFill>
        <p:spPr>
          <a:xfrm>
            <a:off x="812800" y="161831"/>
            <a:ext cx="14630400" cy="8320662"/>
          </a:xfrm>
          <a:prstGeom prst="rect">
            <a:avLst/>
          </a:prstGeom>
        </p:spPr>
      </p:pic>
    </p:spTree>
    <p:extLst>
      <p:ext uri="{BB962C8B-B14F-4D97-AF65-F5344CB8AC3E}">
        <p14:creationId xmlns:p14="http://schemas.microsoft.com/office/powerpoint/2010/main" val="225444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D1000-1E13-1235-406F-5A19764E1DD2}"/>
              </a:ext>
            </a:extLst>
          </p:cNvPr>
          <p:cNvSpPr>
            <a:spLocks noGrp="1"/>
          </p:cNvSpPr>
          <p:nvPr>
            <p:ph type="body" idx="12"/>
          </p:nvPr>
        </p:nvSpPr>
        <p:spPr>
          <a:xfrm>
            <a:off x="818203" y="1407547"/>
            <a:ext cx="6814268" cy="512064"/>
          </a:xfrm>
        </p:spPr>
        <p:txBody>
          <a:bodyPr/>
          <a:lstStyle/>
          <a:p>
            <a:r>
              <a:rPr lang="en-US" dirty="0"/>
              <a:t>Large</a:t>
            </a:r>
            <a:r>
              <a:rPr lang="zh-CN" altLang="en-US" dirty="0"/>
              <a:t> </a:t>
            </a:r>
            <a:r>
              <a:rPr lang="en-US" altLang="zh-CN" dirty="0"/>
              <a:t>Language</a:t>
            </a:r>
            <a:r>
              <a:rPr lang="zh-CN" altLang="en-US" dirty="0"/>
              <a:t> </a:t>
            </a:r>
            <a:r>
              <a:rPr lang="en-US" altLang="zh-CN" dirty="0"/>
              <a:t>Model (LLM)</a:t>
            </a:r>
            <a:endParaRPr lang="en-US" dirty="0"/>
          </a:p>
        </p:txBody>
      </p:sp>
      <p:sp>
        <p:nvSpPr>
          <p:cNvPr id="4" name="Title 3">
            <a:extLst>
              <a:ext uri="{FF2B5EF4-FFF2-40B4-BE49-F238E27FC236}">
                <a16:creationId xmlns:a16="http://schemas.microsoft.com/office/drawing/2014/main" id="{226821ED-D3C7-0B45-7AF6-578ECC55286C}"/>
              </a:ext>
            </a:extLst>
          </p:cNvPr>
          <p:cNvSpPr>
            <a:spLocks noGrp="1"/>
          </p:cNvSpPr>
          <p:nvPr>
            <p:ph type="title"/>
          </p:nvPr>
        </p:nvSpPr>
        <p:spPr>
          <a:xfrm>
            <a:off x="818201" y="770237"/>
            <a:ext cx="6814269" cy="618302"/>
          </a:xfrm>
        </p:spPr>
        <p:txBody>
          <a:bodyPr/>
          <a:lstStyle/>
          <a:p>
            <a:r>
              <a:rPr lang="en-US" altLang="zh-CN" dirty="0"/>
              <a:t>Closed-Book</a:t>
            </a:r>
            <a:endParaRPr lang="en-US" dirty="0"/>
          </a:p>
        </p:txBody>
      </p:sp>
      <p:grpSp>
        <p:nvGrpSpPr>
          <p:cNvPr id="22" name="Group 21">
            <a:extLst>
              <a:ext uri="{FF2B5EF4-FFF2-40B4-BE49-F238E27FC236}">
                <a16:creationId xmlns:a16="http://schemas.microsoft.com/office/drawing/2014/main" id="{BD478B7F-A996-62F1-91DD-71F38A90A32F}"/>
              </a:ext>
            </a:extLst>
          </p:cNvPr>
          <p:cNvGrpSpPr/>
          <p:nvPr/>
        </p:nvGrpSpPr>
        <p:grpSpPr>
          <a:xfrm>
            <a:off x="668958" y="2864905"/>
            <a:ext cx="7295789" cy="4665965"/>
            <a:chOff x="668958" y="2368969"/>
            <a:chExt cx="7295789" cy="4665965"/>
          </a:xfrm>
        </p:grpSpPr>
        <p:sp>
          <p:nvSpPr>
            <p:cNvPr id="7" name="Rectangle 6">
              <a:extLst>
                <a:ext uri="{FF2B5EF4-FFF2-40B4-BE49-F238E27FC236}">
                  <a16:creationId xmlns:a16="http://schemas.microsoft.com/office/drawing/2014/main" id="{4AC96C20-2200-C8FD-7B96-AAE9127A8983}"/>
                </a:ext>
              </a:extLst>
            </p:cNvPr>
            <p:cNvSpPr/>
            <p:nvPr/>
          </p:nvSpPr>
          <p:spPr>
            <a:xfrm>
              <a:off x="3393222" y="533987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6" name="Rectangle 5">
              <a:extLst>
                <a:ext uri="{FF2B5EF4-FFF2-40B4-BE49-F238E27FC236}">
                  <a16:creationId xmlns:a16="http://schemas.microsoft.com/office/drawing/2014/main" id="{362D3A7D-59E3-3C6B-A80B-EFEB9E30E7CD}"/>
                </a:ext>
              </a:extLst>
            </p:cNvPr>
            <p:cNvSpPr/>
            <p:nvPr/>
          </p:nvSpPr>
          <p:spPr>
            <a:xfrm>
              <a:off x="3325943" y="5262793"/>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Rectangle 2">
              <a:extLst>
                <a:ext uri="{FF2B5EF4-FFF2-40B4-BE49-F238E27FC236}">
                  <a16:creationId xmlns:a16="http://schemas.microsoft.com/office/drawing/2014/main" id="{19AC1AE9-620B-0093-8FEB-3416906132EF}"/>
                </a:ext>
              </a:extLst>
            </p:cNvPr>
            <p:cNvSpPr/>
            <p:nvPr/>
          </p:nvSpPr>
          <p:spPr>
            <a:xfrm>
              <a:off x="3252866" y="518659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Rounded Rectangle 15">
              <a:extLst>
                <a:ext uri="{FF2B5EF4-FFF2-40B4-BE49-F238E27FC236}">
                  <a16:creationId xmlns:a16="http://schemas.microsoft.com/office/drawing/2014/main" id="{443005F1-31C9-0C42-E684-0A53734D19EC}"/>
                </a:ext>
              </a:extLst>
            </p:cNvPr>
            <p:cNvSpPr/>
            <p:nvPr/>
          </p:nvSpPr>
          <p:spPr>
            <a:xfrm>
              <a:off x="668959" y="2432842"/>
              <a:ext cx="2115671" cy="949034"/>
            </a:xfrm>
            <a:prstGeom prst="roundRect">
              <a:avLst>
                <a:gd name="adj" fmla="val 14392"/>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Pre-collected</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corpus</a:t>
              </a:r>
              <a:endParaRPr lang="en-US" sz="2400" dirty="0">
                <a:solidFill>
                  <a:schemeClr val="tx1"/>
                </a:solidFill>
                <a:latin typeface="Helvetica Neue"/>
                <a:cs typeface="Helvetica Neue"/>
              </a:endParaRPr>
            </a:p>
          </p:txBody>
        </p:sp>
        <p:sp>
          <p:nvSpPr>
            <p:cNvPr id="17" name="Rounded Rectangle 16">
              <a:extLst>
                <a:ext uri="{FF2B5EF4-FFF2-40B4-BE49-F238E27FC236}">
                  <a16:creationId xmlns:a16="http://schemas.microsoft.com/office/drawing/2014/main" id="{E9185F1D-013F-15A0-D556-EE00C8699703}"/>
                </a:ext>
              </a:extLst>
            </p:cNvPr>
            <p:cNvSpPr/>
            <p:nvPr/>
          </p:nvSpPr>
          <p:spPr>
            <a:xfrm>
              <a:off x="5880958" y="2432842"/>
              <a:ext cx="1816331" cy="233085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p>
            <a:p>
              <a:pPr algn="ctr"/>
              <a:r>
                <a:rPr lang="en-US" altLang="zh-CN" sz="2400" dirty="0">
                  <a:solidFill>
                    <a:schemeClr val="tx1"/>
                  </a:solidFill>
                  <a:latin typeface="Helvetica Neue"/>
                  <a:cs typeface="Helvetica Neue"/>
                </a:rPr>
                <a:t>(or</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bigger)</a:t>
              </a:r>
              <a:endParaRPr lang="en-US" sz="2400" dirty="0">
                <a:solidFill>
                  <a:schemeClr val="tx1"/>
                </a:solidFill>
                <a:latin typeface="Helvetica Neue"/>
                <a:cs typeface="Helvetica Neue"/>
              </a:endParaRPr>
            </a:p>
          </p:txBody>
        </p:sp>
        <p:sp>
          <p:nvSpPr>
            <p:cNvPr id="18" name="Rounded Rectangle 17">
              <a:extLst>
                <a:ext uri="{FF2B5EF4-FFF2-40B4-BE49-F238E27FC236}">
                  <a16:creationId xmlns:a16="http://schemas.microsoft.com/office/drawing/2014/main" id="{598EABCE-5FF9-AE7C-8533-BE6A2BCB4BF2}"/>
                </a:ext>
              </a:extLst>
            </p:cNvPr>
            <p:cNvSpPr/>
            <p:nvPr/>
          </p:nvSpPr>
          <p:spPr>
            <a:xfrm>
              <a:off x="668958" y="3814664"/>
              <a:ext cx="2115671" cy="949034"/>
            </a:xfrm>
            <a:prstGeom prst="roundRect">
              <a:avLst>
                <a:gd name="adj" fmla="val 12503"/>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Human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feedback</a:t>
              </a:r>
              <a:endParaRPr lang="en-US" sz="2400" dirty="0">
                <a:solidFill>
                  <a:schemeClr val="tx1"/>
                </a:solidFill>
                <a:latin typeface="Helvetica Neue"/>
                <a:cs typeface="Helvetica Neue"/>
              </a:endParaRPr>
            </a:p>
          </p:txBody>
        </p:sp>
        <p:cxnSp>
          <p:nvCxnSpPr>
            <p:cNvPr id="20" name="Straight Arrow Connector 19">
              <a:extLst>
                <a:ext uri="{FF2B5EF4-FFF2-40B4-BE49-F238E27FC236}">
                  <a16:creationId xmlns:a16="http://schemas.microsoft.com/office/drawing/2014/main" id="{6606F379-3656-AD8F-AD18-E5B34E4C29EB}"/>
                </a:ext>
              </a:extLst>
            </p:cNvPr>
            <p:cNvCxnSpPr>
              <a:cxnSpLocks/>
              <a:stCxn id="16" idx="3"/>
            </p:cNvCxnSpPr>
            <p:nvPr/>
          </p:nvCxnSpPr>
          <p:spPr>
            <a:xfrm>
              <a:off x="2784630" y="2907359"/>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CB373B-ACB1-323B-B83C-C34B0805927E}"/>
                </a:ext>
              </a:extLst>
            </p:cNvPr>
            <p:cNvSpPr txBox="1"/>
            <p:nvPr/>
          </p:nvSpPr>
          <p:spPr>
            <a:xfrm>
              <a:off x="2934873" y="23689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Pre-training</a:t>
              </a:r>
            </a:p>
          </p:txBody>
        </p:sp>
        <p:sp>
          <p:nvSpPr>
            <p:cNvPr id="25" name="TextBox 24">
              <a:extLst>
                <a:ext uri="{FF2B5EF4-FFF2-40B4-BE49-F238E27FC236}">
                  <a16:creationId xmlns:a16="http://schemas.microsoft.com/office/drawing/2014/main" id="{72CE747A-6920-74BF-5AAD-A58039FCABFF}"/>
                </a:ext>
              </a:extLst>
            </p:cNvPr>
            <p:cNvSpPr txBox="1"/>
            <p:nvPr/>
          </p:nvSpPr>
          <p:spPr>
            <a:xfrm>
              <a:off x="2515689" y="2937701"/>
              <a:ext cx="3603811" cy="523220"/>
            </a:xfrm>
            <a:prstGeom prst="rect">
              <a:avLst/>
            </a:prstGeom>
            <a:noFill/>
          </p:spPr>
          <p:txBody>
            <a:bodyPr wrap="square">
              <a:spAutoFit/>
            </a:bodyPr>
            <a:lstStyle/>
            <a:p>
              <a:pPr algn="ctr"/>
              <a:r>
                <a:rPr lang="en-US" altLang="zh-CN" sz="2800" i="1" dirty="0">
                  <a:latin typeface="Helvetica Neue" panose="02000503000000020004" pitchFamily="2" charset="0"/>
                  <a:ea typeface="Helvetica Neue" panose="02000503000000020004" pitchFamily="2" charset="0"/>
                  <a:cs typeface="Helvetica Neue" panose="02000503000000020004" pitchFamily="2" charset="0"/>
                </a:rPr>
                <a:t>(self-supervision)</a:t>
              </a:r>
              <a:endParaRPr lang="en-US" sz="2800" i="1"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2EC6A50B-D409-C570-F9C6-F8A7FBB8701D}"/>
                </a:ext>
              </a:extLst>
            </p:cNvPr>
            <p:cNvCxnSpPr>
              <a:cxnSpLocks/>
            </p:cNvCxnSpPr>
            <p:nvPr/>
          </p:nvCxnSpPr>
          <p:spPr>
            <a:xfrm>
              <a:off x="2784630" y="4242560"/>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C3881B2-68A8-3416-0C52-E22BE3331108}"/>
                </a:ext>
              </a:extLst>
            </p:cNvPr>
            <p:cNvSpPr txBox="1"/>
            <p:nvPr/>
          </p:nvSpPr>
          <p:spPr>
            <a:xfrm>
              <a:off x="2934873" y="37581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
              </a:r>
              <a:r>
                <a:rPr lang="zh-CN" altLang="en-US" sz="2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L.</a:t>
              </a:r>
            </a:p>
          </p:txBody>
        </p:sp>
        <p:sp>
          <p:nvSpPr>
            <p:cNvPr id="32" name="Rectangle 31">
              <a:extLst>
                <a:ext uri="{FF2B5EF4-FFF2-40B4-BE49-F238E27FC236}">
                  <a16:creationId xmlns:a16="http://schemas.microsoft.com/office/drawing/2014/main" id="{8C8AF754-9811-D510-BD4D-A86169A3FDF7}"/>
                </a:ext>
              </a:extLst>
            </p:cNvPr>
            <p:cNvSpPr/>
            <p:nvPr/>
          </p:nvSpPr>
          <p:spPr>
            <a:xfrm>
              <a:off x="33942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r>
                <a:rPr lang="zh-CN" altLang="en-US" sz="2500" dirty="0">
                  <a:latin typeface="Helvetica Neue"/>
                  <a:cs typeface="Helvetica Neue"/>
                </a:rPr>
                <a:t> </a:t>
              </a:r>
              <a:r>
                <a:rPr lang="en-US" altLang="zh-CN" sz="2500" dirty="0">
                  <a:latin typeface="Helvetica Neue"/>
                  <a:cs typeface="Helvetica Neue"/>
                </a:rPr>
                <a:t>(e.g.</a:t>
              </a:r>
              <a:r>
                <a:rPr lang="zh-CN" altLang="en-US" sz="2500" dirty="0">
                  <a:latin typeface="Helvetica Neue"/>
                  <a:cs typeface="Helvetica Neue"/>
                </a:rPr>
                <a:t> </a:t>
              </a:r>
              <a:r>
                <a:rPr lang="en-US" altLang="zh-CN" sz="2500" dirty="0">
                  <a:latin typeface="Helvetica Neue"/>
                  <a:cs typeface="Helvetica Neue"/>
                </a:rPr>
                <a:t>question)</a:t>
              </a:r>
              <a:endParaRPr lang="en-US" sz="2500" dirty="0">
                <a:latin typeface="Helvetica Neue"/>
                <a:cs typeface="Helvetica Neue"/>
              </a:endParaRPr>
            </a:p>
          </p:txBody>
        </p:sp>
        <p:cxnSp>
          <p:nvCxnSpPr>
            <p:cNvPr id="36" name="Straight Arrow Connector 35">
              <a:extLst>
                <a:ext uri="{FF2B5EF4-FFF2-40B4-BE49-F238E27FC236}">
                  <a16:creationId xmlns:a16="http://schemas.microsoft.com/office/drawing/2014/main" id="{EE31AA7F-AB3A-FCAD-D86B-FA1DFBFFD15C}"/>
                </a:ext>
              </a:extLst>
            </p:cNvPr>
            <p:cNvCxnSpPr>
              <a:cxnSpLocks/>
              <a:stCxn id="17" idx="2"/>
              <a:endCxn id="37" idx="0"/>
            </p:cNvCxnSpPr>
            <p:nvPr/>
          </p:nvCxnSpPr>
          <p:spPr>
            <a:xfrm>
              <a:off x="6789124" y="4763697"/>
              <a:ext cx="0" cy="59866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520F457-CCA3-1DAC-8D9A-89F9836264E4}"/>
                </a:ext>
              </a:extLst>
            </p:cNvPr>
            <p:cNvSpPr/>
            <p:nvPr/>
          </p:nvSpPr>
          <p:spPr>
            <a:xfrm>
              <a:off x="5957158"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cxnSp>
          <p:nvCxnSpPr>
            <p:cNvPr id="68" name="Elbow Connector 67">
              <a:extLst>
                <a:ext uri="{FF2B5EF4-FFF2-40B4-BE49-F238E27FC236}">
                  <a16:creationId xmlns:a16="http://schemas.microsoft.com/office/drawing/2014/main" id="{21B67385-CA12-B95E-68D6-8549F31192F4}"/>
                </a:ext>
              </a:extLst>
            </p:cNvPr>
            <p:cNvCxnSpPr>
              <a:cxnSpLocks/>
              <a:stCxn id="32" idx="0"/>
            </p:cNvCxnSpPr>
            <p:nvPr/>
          </p:nvCxnSpPr>
          <p:spPr>
            <a:xfrm rot="5400000" flipH="1" flipV="1">
              <a:off x="4711695" y="4193098"/>
              <a:ext cx="790362" cy="1548167"/>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FD2845E-D65C-18D6-C705-E41E25892E0D}"/>
                </a:ext>
              </a:extLst>
            </p:cNvPr>
            <p:cNvSpPr txBox="1"/>
            <p:nvPr/>
          </p:nvSpPr>
          <p:spPr>
            <a:xfrm>
              <a:off x="7060013" y="6573269"/>
              <a:ext cx="904734"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grpSp>
      <p:sp>
        <p:nvSpPr>
          <p:cNvPr id="8" name="Slide Number Placeholder 7">
            <a:extLst>
              <a:ext uri="{FF2B5EF4-FFF2-40B4-BE49-F238E27FC236}">
                <a16:creationId xmlns:a16="http://schemas.microsoft.com/office/drawing/2014/main" id="{19367CB9-F158-2D9D-452F-68691105B92E}"/>
              </a:ext>
            </a:extLst>
          </p:cNvPr>
          <p:cNvSpPr>
            <a:spLocks noGrp="1"/>
          </p:cNvSpPr>
          <p:nvPr>
            <p:ph type="sldNum" sz="quarter" idx="11"/>
          </p:nvPr>
        </p:nvSpPr>
        <p:spPr/>
        <p:txBody>
          <a:bodyPr/>
          <a:lstStyle/>
          <a:p>
            <a:pPr>
              <a:defRPr/>
            </a:pPr>
            <a:fld id="{91F31FA6-B0B4-9940-9B47-E6B321700686}" type="slidenum">
              <a:rPr lang="en-US" smtClean="0"/>
              <a:pPr>
                <a:defRPr/>
              </a:pPr>
              <a:t>13</a:t>
            </a:fld>
            <a:endParaRPr lang="en-US"/>
          </a:p>
        </p:txBody>
      </p:sp>
      <p:sp>
        <p:nvSpPr>
          <p:cNvPr id="33" name="TextBox 32">
            <a:extLst>
              <a:ext uri="{FF2B5EF4-FFF2-40B4-BE49-F238E27FC236}">
                <a16:creationId xmlns:a16="http://schemas.microsoft.com/office/drawing/2014/main" id="{B0C866C0-FF97-ADB4-6B67-283D29E0AB54}"/>
              </a:ext>
            </a:extLst>
          </p:cNvPr>
          <p:cNvSpPr txBox="1"/>
          <p:nvPr/>
        </p:nvSpPr>
        <p:spPr>
          <a:xfrm>
            <a:off x="178181" y="7992710"/>
            <a:ext cx="9906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when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play</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michigan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state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again?</a:t>
            </a:r>
            <a:endParaRPr lang="en-US" dirty="0"/>
          </a:p>
        </p:txBody>
      </p:sp>
      <p:pic>
        <p:nvPicPr>
          <p:cNvPr id="5" name="Picture 4">
            <a:extLst>
              <a:ext uri="{FF2B5EF4-FFF2-40B4-BE49-F238E27FC236}">
                <a16:creationId xmlns:a16="http://schemas.microsoft.com/office/drawing/2014/main" id="{A445F212-3A6C-0F6D-24EF-D8830C8C384D}"/>
              </a:ext>
            </a:extLst>
          </p:cNvPr>
          <p:cNvPicPr>
            <a:picLocks noChangeAspect="1"/>
          </p:cNvPicPr>
          <p:nvPr/>
        </p:nvPicPr>
        <p:blipFill>
          <a:blip r:embed="rId3"/>
          <a:stretch>
            <a:fillRect/>
          </a:stretch>
        </p:blipFill>
        <p:spPr>
          <a:xfrm>
            <a:off x="8191434" y="2653413"/>
            <a:ext cx="7772400" cy="3636627"/>
          </a:xfrm>
          <a:prstGeom prst="rect">
            <a:avLst/>
          </a:prstGeom>
        </p:spPr>
      </p:pic>
    </p:spTree>
    <p:extLst>
      <p:ext uri="{BB962C8B-B14F-4D97-AF65-F5344CB8AC3E}">
        <p14:creationId xmlns:p14="http://schemas.microsoft.com/office/powerpoint/2010/main" val="3406514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B78D2-973F-2F52-ECF8-F753790B3F67}"/>
              </a:ext>
            </a:extLst>
          </p:cNvPr>
          <p:cNvSpPr>
            <a:spLocks noGrp="1"/>
          </p:cNvSpPr>
          <p:nvPr>
            <p:ph type="title"/>
          </p:nvPr>
        </p:nvSpPr>
        <p:spPr/>
        <p:txBody>
          <a:bodyPr/>
          <a:lstStyle/>
          <a:p>
            <a:r>
              <a:rPr lang="en-US" altLang="zh-CN" dirty="0"/>
              <a:t>How</a:t>
            </a:r>
            <a:r>
              <a:rPr lang="zh-CN" altLang="en-US" dirty="0"/>
              <a:t> </a:t>
            </a:r>
            <a:r>
              <a:rPr lang="en-US" altLang="zh-CN" dirty="0"/>
              <a:t>do</a:t>
            </a:r>
            <a:r>
              <a:rPr lang="zh-CN" altLang="en-US" dirty="0"/>
              <a:t> </a:t>
            </a:r>
            <a:r>
              <a:rPr lang="en-US" altLang="zh-CN" dirty="0"/>
              <a:t>humans</a:t>
            </a:r>
            <a:r>
              <a:rPr lang="zh-CN" altLang="en-US" dirty="0"/>
              <a:t> </a:t>
            </a:r>
            <a:r>
              <a:rPr lang="en-US" altLang="zh-CN" dirty="0"/>
              <a:t>find</a:t>
            </a:r>
            <a:r>
              <a:rPr lang="zh-CN" altLang="en-US" dirty="0"/>
              <a:t> </a:t>
            </a:r>
            <a:r>
              <a:rPr lang="en-US" altLang="zh-CN" dirty="0"/>
              <a:t>the</a:t>
            </a:r>
            <a:r>
              <a:rPr lang="zh-CN" altLang="en-US" dirty="0"/>
              <a:t> </a:t>
            </a:r>
            <a:r>
              <a:rPr lang="en-US" altLang="zh-CN" dirty="0"/>
              <a:t>answer?</a:t>
            </a:r>
            <a:endParaRPr lang="en-US" dirty="0"/>
          </a:p>
        </p:txBody>
      </p:sp>
      <p:grpSp>
        <p:nvGrpSpPr>
          <p:cNvPr id="50" name="Group 49">
            <a:extLst>
              <a:ext uri="{FF2B5EF4-FFF2-40B4-BE49-F238E27FC236}">
                <a16:creationId xmlns:a16="http://schemas.microsoft.com/office/drawing/2014/main" id="{B20723D2-5051-789D-9E08-3EC1AA235F95}"/>
              </a:ext>
            </a:extLst>
          </p:cNvPr>
          <p:cNvGrpSpPr/>
          <p:nvPr/>
        </p:nvGrpSpPr>
        <p:grpSpPr>
          <a:xfrm>
            <a:off x="50923" y="1728012"/>
            <a:ext cx="10359342" cy="6672163"/>
            <a:chOff x="50923" y="1728012"/>
            <a:chExt cx="10359342" cy="6672163"/>
          </a:xfrm>
        </p:grpSpPr>
        <p:pic>
          <p:nvPicPr>
            <p:cNvPr id="1028" name="Picture 4">
              <a:extLst>
                <a:ext uri="{FF2B5EF4-FFF2-40B4-BE49-F238E27FC236}">
                  <a16:creationId xmlns:a16="http://schemas.microsoft.com/office/drawing/2014/main" id="{14C39D23-AF9F-E996-FD1A-60F0D9DE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38" y="372932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FE99DB2-C9E0-4880-C9C0-750B734FAAC3}"/>
                </a:ext>
              </a:extLst>
            </p:cNvPr>
            <p:cNvPicPr>
              <a:picLocks noChangeAspect="1"/>
            </p:cNvPicPr>
            <p:nvPr/>
          </p:nvPicPr>
          <p:blipFill>
            <a:blip r:embed="rId3"/>
            <a:stretch>
              <a:fillRect/>
            </a:stretch>
          </p:blipFill>
          <p:spPr>
            <a:xfrm>
              <a:off x="2688665" y="1728012"/>
              <a:ext cx="6324600" cy="711200"/>
            </a:xfrm>
            <a:prstGeom prst="rect">
              <a:avLst/>
            </a:prstGeom>
          </p:spPr>
        </p:pic>
        <p:pic>
          <p:nvPicPr>
            <p:cNvPr id="7" name="Picture 6">
              <a:extLst>
                <a:ext uri="{FF2B5EF4-FFF2-40B4-BE49-F238E27FC236}">
                  <a16:creationId xmlns:a16="http://schemas.microsoft.com/office/drawing/2014/main" id="{9B089654-84EF-FF48-52CE-D27AEF315B5B}"/>
                </a:ext>
              </a:extLst>
            </p:cNvPr>
            <p:cNvPicPr>
              <a:picLocks noChangeAspect="1"/>
            </p:cNvPicPr>
            <p:nvPr/>
          </p:nvPicPr>
          <p:blipFill>
            <a:blip r:embed="rId4"/>
            <a:stretch>
              <a:fillRect/>
            </a:stretch>
          </p:blipFill>
          <p:spPr>
            <a:xfrm>
              <a:off x="2688665" y="3160433"/>
              <a:ext cx="7721600" cy="1282700"/>
            </a:xfrm>
            <a:prstGeom prst="rect">
              <a:avLst/>
            </a:prstGeom>
          </p:spPr>
        </p:pic>
        <p:pic>
          <p:nvPicPr>
            <p:cNvPr id="8" name="Picture 7">
              <a:extLst>
                <a:ext uri="{FF2B5EF4-FFF2-40B4-BE49-F238E27FC236}">
                  <a16:creationId xmlns:a16="http://schemas.microsoft.com/office/drawing/2014/main" id="{BC84E20C-5231-FB7D-874A-7708F29C6C40}"/>
                </a:ext>
              </a:extLst>
            </p:cNvPr>
            <p:cNvPicPr>
              <a:picLocks noChangeAspect="1"/>
            </p:cNvPicPr>
            <p:nvPr/>
          </p:nvPicPr>
          <p:blipFill>
            <a:blip r:embed="rId5"/>
            <a:stretch>
              <a:fillRect/>
            </a:stretch>
          </p:blipFill>
          <p:spPr>
            <a:xfrm>
              <a:off x="2688665" y="5164354"/>
              <a:ext cx="7569200" cy="1295400"/>
            </a:xfrm>
            <a:prstGeom prst="rect">
              <a:avLst/>
            </a:prstGeom>
          </p:spPr>
        </p:pic>
        <p:pic>
          <p:nvPicPr>
            <p:cNvPr id="9" name="Picture 8">
              <a:extLst>
                <a:ext uri="{FF2B5EF4-FFF2-40B4-BE49-F238E27FC236}">
                  <a16:creationId xmlns:a16="http://schemas.microsoft.com/office/drawing/2014/main" id="{2670850E-52F3-9AE2-400E-DB6DF166014D}"/>
                </a:ext>
              </a:extLst>
            </p:cNvPr>
            <p:cNvPicPr>
              <a:picLocks noChangeAspect="1"/>
            </p:cNvPicPr>
            <p:nvPr/>
          </p:nvPicPr>
          <p:blipFill>
            <a:blip r:embed="rId6"/>
            <a:stretch>
              <a:fillRect/>
            </a:stretch>
          </p:blipFill>
          <p:spPr>
            <a:xfrm>
              <a:off x="2688665" y="7180975"/>
              <a:ext cx="7505700" cy="1219200"/>
            </a:xfrm>
            <a:prstGeom prst="rect">
              <a:avLst/>
            </a:prstGeom>
          </p:spPr>
        </p:pic>
        <p:sp>
          <p:nvSpPr>
            <p:cNvPr id="10" name="Rectangle 9">
              <a:extLst>
                <a:ext uri="{FF2B5EF4-FFF2-40B4-BE49-F238E27FC236}">
                  <a16:creationId xmlns:a16="http://schemas.microsoft.com/office/drawing/2014/main" id="{3DA030C3-10D5-CD76-8A7E-4EE456CC0FCC}"/>
                </a:ext>
              </a:extLst>
            </p:cNvPr>
            <p:cNvSpPr>
              <a:spLocks noChangeAspect="1"/>
            </p:cNvSpPr>
            <p:nvPr/>
          </p:nvSpPr>
          <p:spPr>
            <a:xfrm>
              <a:off x="848618" y="4643724"/>
              <a:ext cx="274320" cy="2743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2" name="Curved Connector 11">
              <a:extLst>
                <a:ext uri="{FF2B5EF4-FFF2-40B4-BE49-F238E27FC236}">
                  <a16:creationId xmlns:a16="http://schemas.microsoft.com/office/drawing/2014/main" id="{A02FC986-DFB4-FE51-0C8A-D951FCFFD879}"/>
                </a:ext>
              </a:extLst>
            </p:cNvPr>
            <p:cNvCxnSpPr>
              <a:cxnSpLocks/>
              <a:stCxn id="10" idx="3"/>
              <a:endCxn id="6" idx="1"/>
            </p:cNvCxnSpPr>
            <p:nvPr/>
          </p:nvCxnSpPr>
          <p:spPr>
            <a:xfrm flipV="1">
              <a:off x="1122938" y="2083612"/>
              <a:ext cx="1565727" cy="2697272"/>
            </a:xfrm>
            <a:prstGeom prst="curvedConnector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3079FBE0-F928-D007-C74A-F7CF66AF7ABE}"/>
                </a:ext>
              </a:extLst>
            </p:cNvPr>
            <p:cNvCxnSpPr>
              <a:cxnSpLocks/>
              <a:stCxn id="10" idx="3"/>
              <a:endCxn id="7" idx="1"/>
            </p:cNvCxnSpPr>
            <p:nvPr/>
          </p:nvCxnSpPr>
          <p:spPr>
            <a:xfrm flipV="1">
              <a:off x="1122938" y="3801783"/>
              <a:ext cx="1565727" cy="979101"/>
            </a:xfrm>
            <a:prstGeom prst="curvedConnector3">
              <a:avLst>
                <a:gd name="adj1" fmla="val 7061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786E72C6-FF2C-F052-BA06-BA36696371E2}"/>
                </a:ext>
              </a:extLst>
            </p:cNvPr>
            <p:cNvCxnSpPr>
              <a:cxnSpLocks/>
              <a:stCxn id="10" idx="3"/>
              <a:endCxn id="8" idx="1"/>
            </p:cNvCxnSpPr>
            <p:nvPr/>
          </p:nvCxnSpPr>
          <p:spPr>
            <a:xfrm>
              <a:off x="1122938" y="4780884"/>
              <a:ext cx="1565727" cy="1031170"/>
            </a:xfrm>
            <a:prstGeom prst="curvedConnector3">
              <a:avLst>
                <a:gd name="adj1" fmla="val 71757"/>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29CA973E-BE33-E916-401B-D651017E5933}"/>
                </a:ext>
              </a:extLst>
            </p:cNvPr>
            <p:cNvCxnSpPr>
              <a:cxnSpLocks/>
              <a:stCxn id="10" idx="3"/>
              <a:endCxn id="9" idx="1"/>
            </p:cNvCxnSpPr>
            <p:nvPr/>
          </p:nvCxnSpPr>
          <p:spPr>
            <a:xfrm>
              <a:off x="1122938" y="4780884"/>
              <a:ext cx="1565727" cy="3009691"/>
            </a:xfrm>
            <a:prstGeom prst="curvedConnector3">
              <a:avLst>
                <a:gd name="adj1" fmla="val 50000"/>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5CABF5-49C1-4126-BA61-8C0ED239CA7C}"/>
                </a:ext>
              </a:extLst>
            </p:cNvPr>
            <p:cNvCxnSpPr>
              <a:stCxn id="10" idx="3"/>
            </p:cNvCxnSpPr>
            <p:nvPr/>
          </p:nvCxnSpPr>
          <p:spPr>
            <a:xfrm flipH="1">
              <a:off x="208538" y="4780884"/>
              <a:ext cx="914400" cy="0"/>
            </a:xfrm>
            <a:prstGeom prst="line">
              <a:avLst/>
            </a:prstGeom>
            <a:ln w="2857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EAC39F1-CC7C-C37B-23B8-638B2DF2ADBD}"/>
                </a:ext>
              </a:extLst>
            </p:cNvPr>
            <p:cNvSpPr txBox="1"/>
            <p:nvPr/>
          </p:nvSpPr>
          <p:spPr>
            <a:xfrm>
              <a:off x="50923" y="480998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search</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 name="Group 1">
            <a:extLst>
              <a:ext uri="{FF2B5EF4-FFF2-40B4-BE49-F238E27FC236}">
                <a16:creationId xmlns:a16="http://schemas.microsoft.com/office/drawing/2014/main" id="{90E946F3-C50E-AEF0-219A-0B80DB3FA93B}"/>
              </a:ext>
            </a:extLst>
          </p:cNvPr>
          <p:cNvGrpSpPr/>
          <p:nvPr/>
        </p:nvGrpSpPr>
        <p:grpSpPr>
          <a:xfrm>
            <a:off x="2759864" y="1666094"/>
            <a:ext cx="13058883" cy="6032702"/>
            <a:chOff x="2759864" y="1666094"/>
            <a:chExt cx="13058883" cy="6032702"/>
          </a:xfrm>
        </p:grpSpPr>
        <p:pic>
          <p:nvPicPr>
            <p:cNvPr id="43" name="Picture 42">
              <a:extLst>
                <a:ext uri="{FF2B5EF4-FFF2-40B4-BE49-F238E27FC236}">
                  <a16:creationId xmlns:a16="http://schemas.microsoft.com/office/drawing/2014/main" id="{D3B1FF8A-68A3-E8D0-3766-0CA754EA24ED}"/>
                </a:ext>
              </a:extLst>
            </p:cNvPr>
            <p:cNvPicPr>
              <a:picLocks noChangeAspect="1"/>
            </p:cNvPicPr>
            <p:nvPr/>
          </p:nvPicPr>
          <p:blipFill>
            <a:blip r:embed="rId7"/>
            <a:stretch>
              <a:fillRect/>
            </a:stretch>
          </p:blipFill>
          <p:spPr>
            <a:xfrm>
              <a:off x="10626621" y="1666094"/>
              <a:ext cx="2698741" cy="2905906"/>
            </a:xfrm>
            <a:prstGeom prst="rect">
              <a:avLst/>
            </a:prstGeom>
          </p:spPr>
        </p:pic>
        <p:cxnSp>
          <p:nvCxnSpPr>
            <p:cNvPr id="46" name="Straight Arrow Connector 45">
              <a:extLst>
                <a:ext uri="{FF2B5EF4-FFF2-40B4-BE49-F238E27FC236}">
                  <a16:creationId xmlns:a16="http://schemas.microsoft.com/office/drawing/2014/main" id="{35C6887E-E18F-BEFF-6934-D5709A37C08F}"/>
                </a:ext>
              </a:extLst>
            </p:cNvPr>
            <p:cNvCxnSpPr>
              <a:stCxn id="6" idx="3"/>
            </p:cNvCxnSpPr>
            <p:nvPr/>
          </p:nvCxnSpPr>
          <p:spPr>
            <a:xfrm>
              <a:off x="9013265" y="2083612"/>
              <a:ext cx="1397000" cy="0"/>
            </a:xfrm>
            <a:prstGeom prst="straightConnector1">
              <a:avLst/>
            </a:prstGeom>
            <a:ln w="381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C281F4C-811C-996C-8E20-FDFCAA2ABF28}"/>
                </a:ext>
              </a:extLst>
            </p:cNvPr>
            <p:cNvSpPr txBox="1"/>
            <p:nvPr/>
          </p:nvSpPr>
          <p:spPr>
            <a:xfrm>
              <a:off x="9013265" y="2109760"/>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read</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Rounded Rectangle 51">
              <a:extLst>
                <a:ext uri="{FF2B5EF4-FFF2-40B4-BE49-F238E27FC236}">
                  <a16:creationId xmlns:a16="http://schemas.microsoft.com/office/drawing/2014/main" id="{9C6B3A2E-C3C6-8A56-2733-CB7DAAF2C3EB}"/>
                </a:ext>
              </a:extLst>
            </p:cNvPr>
            <p:cNvSpPr/>
            <p:nvPr/>
          </p:nvSpPr>
          <p:spPr>
            <a:xfrm>
              <a:off x="2759864" y="2488968"/>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Wikipedia</a:t>
              </a:r>
              <a:endParaRPr lang="en-US" sz="2400" dirty="0">
                <a:solidFill>
                  <a:schemeClr val="bg1"/>
                </a:solidFill>
                <a:latin typeface="Helvetica Neue"/>
                <a:cs typeface="Helvetica Neue"/>
              </a:endParaRPr>
            </a:p>
          </p:txBody>
        </p:sp>
        <p:pic>
          <p:nvPicPr>
            <p:cNvPr id="1030" name="Picture 6">
              <a:extLst>
                <a:ext uri="{FF2B5EF4-FFF2-40B4-BE49-F238E27FC236}">
                  <a16:creationId xmlns:a16="http://schemas.microsoft.com/office/drawing/2014/main" id="{86C30A47-AC3C-5A85-324F-8AB7B104AB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31095" y="3166109"/>
              <a:ext cx="3188533" cy="27021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868A4CB0-3806-96BD-F204-46DE32467486}"/>
                </a:ext>
              </a:extLst>
            </p:cNvPr>
            <p:cNvPicPr>
              <a:picLocks noChangeAspect="1"/>
            </p:cNvPicPr>
            <p:nvPr/>
          </p:nvPicPr>
          <p:blipFill>
            <a:blip r:embed="rId9"/>
            <a:stretch>
              <a:fillRect/>
            </a:stretch>
          </p:blipFill>
          <p:spPr>
            <a:xfrm>
              <a:off x="10626621" y="5296469"/>
              <a:ext cx="5192126" cy="2402327"/>
            </a:xfrm>
            <a:prstGeom prst="rect">
              <a:avLst/>
            </a:prstGeom>
          </p:spPr>
        </p:pic>
      </p:grpSp>
      <p:sp>
        <p:nvSpPr>
          <p:cNvPr id="3" name="Slide Number Placeholder 2">
            <a:extLst>
              <a:ext uri="{FF2B5EF4-FFF2-40B4-BE49-F238E27FC236}">
                <a16:creationId xmlns:a16="http://schemas.microsoft.com/office/drawing/2014/main" id="{ACDF1CDA-0857-02CB-9D93-1D495B01893D}"/>
              </a:ext>
            </a:extLst>
          </p:cNvPr>
          <p:cNvSpPr>
            <a:spLocks noGrp="1"/>
          </p:cNvSpPr>
          <p:nvPr>
            <p:ph type="sldNum" sz="quarter" idx="11"/>
          </p:nvPr>
        </p:nvSpPr>
        <p:spPr/>
        <p:txBody>
          <a:bodyPr/>
          <a:lstStyle/>
          <a:p>
            <a:pPr>
              <a:defRPr/>
            </a:pPr>
            <a:fld id="{91F31FA6-B0B4-9940-9B47-E6B321700686}" type="slidenum">
              <a:rPr lang="en-US" smtClean="0"/>
              <a:pPr>
                <a:defRPr/>
              </a:pPr>
              <a:t>14</a:t>
            </a:fld>
            <a:endParaRPr lang="en-US"/>
          </a:p>
        </p:txBody>
      </p:sp>
    </p:spTree>
    <p:extLst>
      <p:ext uri="{BB962C8B-B14F-4D97-AF65-F5344CB8AC3E}">
        <p14:creationId xmlns:p14="http://schemas.microsoft.com/office/powerpoint/2010/main" val="2727682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B78D2-973F-2F52-ECF8-F753790B3F67}"/>
              </a:ext>
            </a:extLst>
          </p:cNvPr>
          <p:cNvSpPr>
            <a:spLocks noGrp="1"/>
          </p:cNvSpPr>
          <p:nvPr>
            <p:ph type="title"/>
          </p:nvPr>
        </p:nvSpPr>
        <p:spPr/>
        <p:txBody>
          <a:bodyPr/>
          <a:lstStyle/>
          <a:p>
            <a:r>
              <a:rPr lang="en-US" altLang="zh-CN" dirty="0"/>
              <a:t>How</a:t>
            </a:r>
            <a:r>
              <a:rPr lang="zh-CN" altLang="en-US" dirty="0"/>
              <a:t> </a:t>
            </a:r>
            <a:r>
              <a:rPr lang="en-US" altLang="zh-CN" dirty="0"/>
              <a:t>do</a:t>
            </a:r>
            <a:r>
              <a:rPr lang="zh-CN" altLang="en-US" dirty="0"/>
              <a:t> </a:t>
            </a:r>
            <a:r>
              <a:rPr lang="en-US" altLang="zh-CN" dirty="0"/>
              <a:t>humans</a:t>
            </a:r>
            <a:r>
              <a:rPr lang="zh-CN" altLang="en-US" dirty="0"/>
              <a:t> </a:t>
            </a:r>
            <a:r>
              <a:rPr lang="en-US" altLang="zh-CN" dirty="0"/>
              <a:t>find</a:t>
            </a:r>
            <a:r>
              <a:rPr lang="zh-CN" altLang="en-US" dirty="0"/>
              <a:t> </a:t>
            </a:r>
            <a:r>
              <a:rPr lang="en-US" altLang="zh-CN" dirty="0"/>
              <a:t>the</a:t>
            </a:r>
            <a:r>
              <a:rPr lang="zh-CN" altLang="en-US" dirty="0"/>
              <a:t> </a:t>
            </a:r>
            <a:r>
              <a:rPr lang="en-US" altLang="zh-CN" dirty="0"/>
              <a:t>answer?</a:t>
            </a:r>
            <a:endParaRPr lang="en-US" dirty="0"/>
          </a:p>
        </p:txBody>
      </p:sp>
      <p:grpSp>
        <p:nvGrpSpPr>
          <p:cNvPr id="50" name="Group 49">
            <a:extLst>
              <a:ext uri="{FF2B5EF4-FFF2-40B4-BE49-F238E27FC236}">
                <a16:creationId xmlns:a16="http://schemas.microsoft.com/office/drawing/2014/main" id="{B20723D2-5051-789D-9E08-3EC1AA235F95}"/>
              </a:ext>
            </a:extLst>
          </p:cNvPr>
          <p:cNvGrpSpPr/>
          <p:nvPr/>
        </p:nvGrpSpPr>
        <p:grpSpPr>
          <a:xfrm>
            <a:off x="50923" y="1728012"/>
            <a:ext cx="10359342" cy="6672163"/>
            <a:chOff x="50923" y="1728012"/>
            <a:chExt cx="10359342" cy="6672163"/>
          </a:xfrm>
        </p:grpSpPr>
        <p:pic>
          <p:nvPicPr>
            <p:cNvPr id="1028" name="Picture 4">
              <a:extLst>
                <a:ext uri="{FF2B5EF4-FFF2-40B4-BE49-F238E27FC236}">
                  <a16:creationId xmlns:a16="http://schemas.microsoft.com/office/drawing/2014/main" id="{14C39D23-AF9F-E996-FD1A-60F0D9DE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38" y="372932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FE99DB2-C9E0-4880-C9C0-750B734FAAC3}"/>
                </a:ext>
              </a:extLst>
            </p:cNvPr>
            <p:cNvPicPr>
              <a:picLocks noChangeAspect="1"/>
            </p:cNvPicPr>
            <p:nvPr/>
          </p:nvPicPr>
          <p:blipFill>
            <a:blip r:embed="rId3"/>
            <a:stretch>
              <a:fillRect/>
            </a:stretch>
          </p:blipFill>
          <p:spPr>
            <a:xfrm>
              <a:off x="2688665" y="1728012"/>
              <a:ext cx="6324600" cy="711200"/>
            </a:xfrm>
            <a:prstGeom prst="rect">
              <a:avLst/>
            </a:prstGeom>
          </p:spPr>
        </p:pic>
        <p:pic>
          <p:nvPicPr>
            <p:cNvPr id="7" name="Picture 6">
              <a:extLst>
                <a:ext uri="{FF2B5EF4-FFF2-40B4-BE49-F238E27FC236}">
                  <a16:creationId xmlns:a16="http://schemas.microsoft.com/office/drawing/2014/main" id="{9B089654-84EF-FF48-52CE-D27AEF315B5B}"/>
                </a:ext>
              </a:extLst>
            </p:cNvPr>
            <p:cNvPicPr>
              <a:picLocks noChangeAspect="1"/>
            </p:cNvPicPr>
            <p:nvPr/>
          </p:nvPicPr>
          <p:blipFill>
            <a:blip r:embed="rId4"/>
            <a:stretch>
              <a:fillRect/>
            </a:stretch>
          </p:blipFill>
          <p:spPr>
            <a:xfrm>
              <a:off x="2688665" y="3160433"/>
              <a:ext cx="7721600" cy="1282700"/>
            </a:xfrm>
            <a:prstGeom prst="rect">
              <a:avLst/>
            </a:prstGeom>
          </p:spPr>
        </p:pic>
        <p:pic>
          <p:nvPicPr>
            <p:cNvPr id="8" name="Picture 7">
              <a:extLst>
                <a:ext uri="{FF2B5EF4-FFF2-40B4-BE49-F238E27FC236}">
                  <a16:creationId xmlns:a16="http://schemas.microsoft.com/office/drawing/2014/main" id="{BC84E20C-5231-FB7D-874A-7708F29C6C40}"/>
                </a:ext>
              </a:extLst>
            </p:cNvPr>
            <p:cNvPicPr>
              <a:picLocks noChangeAspect="1"/>
            </p:cNvPicPr>
            <p:nvPr/>
          </p:nvPicPr>
          <p:blipFill>
            <a:blip r:embed="rId5"/>
            <a:stretch>
              <a:fillRect/>
            </a:stretch>
          </p:blipFill>
          <p:spPr>
            <a:xfrm>
              <a:off x="2688665" y="5164354"/>
              <a:ext cx="7569200" cy="1295400"/>
            </a:xfrm>
            <a:prstGeom prst="rect">
              <a:avLst/>
            </a:prstGeom>
          </p:spPr>
        </p:pic>
        <p:pic>
          <p:nvPicPr>
            <p:cNvPr id="9" name="Picture 8">
              <a:extLst>
                <a:ext uri="{FF2B5EF4-FFF2-40B4-BE49-F238E27FC236}">
                  <a16:creationId xmlns:a16="http://schemas.microsoft.com/office/drawing/2014/main" id="{2670850E-52F3-9AE2-400E-DB6DF166014D}"/>
                </a:ext>
              </a:extLst>
            </p:cNvPr>
            <p:cNvPicPr>
              <a:picLocks noChangeAspect="1"/>
            </p:cNvPicPr>
            <p:nvPr/>
          </p:nvPicPr>
          <p:blipFill>
            <a:blip r:embed="rId6"/>
            <a:stretch>
              <a:fillRect/>
            </a:stretch>
          </p:blipFill>
          <p:spPr>
            <a:xfrm>
              <a:off x="2688665" y="7180975"/>
              <a:ext cx="7505700" cy="1219200"/>
            </a:xfrm>
            <a:prstGeom prst="rect">
              <a:avLst/>
            </a:prstGeom>
          </p:spPr>
        </p:pic>
        <p:sp>
          <p:nvSpPr>
            <p:cNvPr id="10" name="Rectangle 9">
              <a:extLst>
                <a:ext uri="{FF2B5EF4-FFF2-40B4-BE49-F238E27FC236}">
                  <a16:creationId xmlns:a16="http://schemas.microsoft.com/office/drawing/2014/main" id="{3DA030C3-10D5-CD76-8A7E-4EE456CC0FCC}"/>
                </a:ext>
              </a:extLst>
            </p:cNvPr>
            <p:cNvSpPr>
              <a:spLocks noChangeAspect="1"/>
            </p:cNvSpPr>
            <p:nvPr/>
          </p:nvSpPr>
          <p:spPr>
            <a:xfrm>
              <a:off x="848618" y="4643724"/>
              <a:ext cx="274320" cy="2743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2" name="Curved Connector 11">
              <a:extLst>
                <a:ext uri="{FF2B5EF4-FFF2-40B4-BE49-F238E27FC236}">
                  <a16:creationId xmlns:a16="http://schemas.microsoft.com/office/drawing/2014/main" id="{A02FC986-DFB4-FE51-0C8A-D951FCFFD879}"/>
                </a:ext>
              </a:extLst>
            </p:cNvPr>
            <p:cNvCxnSpPr>
              <a:cxnSpLocks/>
              <a:stCxn id="10" idx="3"/>
              <a:endCxn id="6" idx="1"/>
            </p:cNvCxnSpPr>
            <p:nvPr/>
          </p:nvCxnSpPr>
          <p:spPr>
            <a:xfrm flipV="1">
              <a:off x="1122938" y="2083612"/>
              <a:ext cx="1565727" cy="2697272"/>
            </a:xfrm>
            <a:prstGeom prst="curvedConnector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3079FBE0-F928-D007-C74A-F7CF66AF7ABE}"/>
                </a:ext>
              </a:extLst>
            </p:cNvPr>
            <p:cNvCxnSpPr>
              <a:cxnSpLocks/>
              <a:stCxn id="10" idx="3"/>
              <a:endCxn id="7" idx="1"/>
            </p:cNvCxnSpPr>
            <p:nvPr/>
          </p:nvCxnSpPr>
          <p:spPr>
            <a:xfrm flipV="1">
              <a:off x="1122938" y="3801783"/>
              <a:ext cx="1565727" cy="979101"/>
            </a:xfrm>
            <a:prstGeom prst="curvedConnector3">
              <a:avLst>
                <a:gd name="adj1" fmla="val 7061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786E72C6-FF2C-F052-BA06-BA36696371E2}"/>
                </a:ext>
              </a:extLst>
            </p:cNvPr>
            <p:cNvCxnSpPr>
              <a:cxnSpLocks/>
              <a:stCxn id="10" idx="3"/>
              <a:endCxn id="8" idx="1"/>
            </p:cNvCxnSpPr>
            <p:nvPr/>
          </p:nvCxnSpPr>
          <p:spPr>
            <a:xfrm>
              <a:off x="1122938" y="4780884"/>
              <a:ext cx="1565727" cy="1031170"/>
            </a:xfrm>
            <a:prstGeom prst="curvedConnector3">
              <a:avLst>
                <a:gd name="adj1" fmla="val 71757"/>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29CA973E-BE33-E916-401B-D651017E5933}"/>
                </a:ext>
              </a:extLst>
            </p:cNvPr>
            <p:cNvCxnSpPr>
              <a:cxnSpLocks/>
              <a:stCxn id="10" idx="3"/>
              <a:endCxn id="9" idx="1"/>
            </p:cNvCxnSpPr>
            <p:nvPr/>
          </p:nvCxnSpPr>
          <p:spPr>
            <a:xfrm>
              <a:off x="1122938" y="4780884"/>
              <a:ext cx="1565727" cy="3009691"/>
            </a:xfrm>
            <a:prstGeom prst="curvedConnector3">
              <a:avLst>
                <a:gd name="adj1" fmla="val 50000"/>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5CABF5-49C1-4126-BA61-8C0ED239CA7C}"/>
                </a:ext>
              </a:extLst>
            </p:cNvPr>
            <p:cNvCxnSpPr>
              <a:stCxn id="10" idx="3"/>
            </p:cNvCxnSpPr>
            <p:nvPr/>
          </p:nvCxnSpPr>
          <p:spPr>
            <a:xfrm flipH="1">
              <a:off x="208538" y="4780884"/>
              <a:ext cx="914400" cy="0"/>
            </a:xfrm>
            <a:prstGeom prst="line">
              <a:avLst/>
            </a:prstGeom>
            <a:ln w="2857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EAC39F1-CC7C-C37B-23B8-638B2DF2ADBD}"/>
                </a:ext>
              </a:extLst>
            </p:cNvPr>
            <p:cNvSpPr txBox="1"/>
            <p:nvPr/>
          </p:nvSpPr>
          <p:spPr>
            <a:xfrm>
              <a:off x="50923" y="480998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search</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46" name="Straight Arrow Connector 45">
            <a:extLst>
              <a:ext uri="{FF2B5EF4-FFF2-40B4-BE49-F238E27FC236}">
                <a16:creationId xmlns:a16="http://schemas.microsoft.com/office/drawing/2014/main" id="{35C6887E-E18F-BEFF-6934-D5709A37C08F}"/>
              </a:ext>
            </a:extLst>
          </p:cNvPr>
          <p:cNvCxnSpPr>
            <a:cxnSpLocks/>
          </p:cNvCxnSpPr>
          <p:nvPr/>
        </p:nvCxnSpPr>
        <p:spPr>
          <a:xfrm>
            <a:off x="9922727" y="4456206"/>
            <a:ext cx="1397000" cy="0"/>
          </a:xfrm>
          <a:prstGeom prst="straightConnector1">
            <a:avLst/>
          </a:prstGeom>
          <a:ln w="381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C281F4C-811C-996C-8E20-FDFCAA2ABF28}"/>
              </a:ext>
            </a:extLst>
          </p:cNvPr>
          <p:cNvSpPr txBox="1"/>
          <p:nvPr/>
        </p:nvSpPr>
        <p:spPr>
          <a:xfrm>
            <a:off x="9922727" y="4482354"/>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read</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Rounded Rectangle 1">
            <a:extLst>
              <a:ext uri="{FF2B5EF4-FFF2-40B4-BE49-F238E27FC236}">
                <a16:creationId xmlns:a16="http://schemas.microsoft.com/office/drawing/2014/main" id="{69E7F887-5A76-B10F-7EAA-4D062CD3F1C9}"/>
              </a:ext>
            </a:extLst>
          </p:cNvPr>
          <p:cNvSpPr/>
          <p:nvPr/>
        </p:nvSpPr>
        <p:spPr>
          <a:xfrm>
            <a:off x="2759864" y="4478992"/>
            <a:ext cx="3443195"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News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(August 20, 2021)</a:t>
            </a:r>
            <a:r>
              <a:rPr lang="zh-CN" altLang="en-US" sz="2400" dirty="0">
                <a:solidFill>
                  <a:schemeClr val="bg1"/>
                </a:solidFill>
                <a:latin typeface="Helvetica Neue"/>
                <a:cs typeface="Helvetica Neue"/>
              </a:rPr>
              <a:t> </a:t>
            </a:r>
            <a:endParaRPr lang="en-US" sz="2400" dirty="0">
              <a:solidFill>
                <a:schemeClr val="bg1"/>
              </a:solidFill>
              <a:latin typeface="Helvetica Neue"/>
              <a:cs typeface="Helvetica Neue"/>
            </a:endParaRPr>
          </a:p>
        </p:txBody>
      </p:sp>
      <p:sp>
        <p:nvSpPr>
          <p:cNvPr id="3" name="Rounded Rectangle 2">
            <a:extLst>
              <a:ext uri="{FF2B5EF4-FFF2-40B4-BE49-F238E27FC236}">
                <a16:creationId xmlns:a16="http://schemas.microsoft.com/office/drawing/2014/main" id="{A887446E-CCE6-655F-BE58-AF692AE1330A}"/>
              </a:ext>
            </a:extLst>
          </p:cNvPr>
          <p:cNvSpPr/>
          <p:nvPr/>
        </p:nvSpPr>
        <p:spPr>
          <a:xfrm>
            <a:off x="2759864" y="2488968"/>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Wikipedia</a:t>
            </a:r>
            <a:endParaRPr lang="en-US" sz="2400" dirty="0">
              <a:solidFill>
                <a:schemeClr val="bg1"/>
              </a:solidFill>
              <a:latin typeface="Helvetica Neue"/>
              <a:cs typeface="Helvetica Neue"/>
            </a:endParaRPr>
          </a:p>
        </p:txBody>
      </p:sp>
      <p:pic>
        <p:nvPicPr>
          <p:cNvPr id="14" name="Picture 13">
            <a:extLst>
              <a:ext uri="{FF2B5EF4-FFF2-40B4-BE49-F238E27FC236}">
                <a16:creationId xmlns:a16="http://schemas.microsoft.com/office/drawing/2014/main" id="{E31F6CD3-AB9D-0C9B-002E-AB547D5CD85A}"/>
              </a:ext>
            </a:extLst>
          </p:cNvPr>
          <p:cNvPicPr>
            <a:picLocks noChangeAspect="1"/>
          </p:cNvPicPr>
          <p:nvPr/>
        </p:nvPicPr>
        <p:blipFill>
          <a:blip r:embed="rId7"/>
          <a:srcRect/>
          <a:stretch/>
        </p:blipFill>
        <p:spPr>
          <a:xfrm>
            <a:off x="11505339" y="1740365"/>
            <a:ext cx="4356599" cy="5956983"/>
          </a:xfrm>
          <a:prstGeom prst="rect">
            <a:avLst/>
          </a:prstGeom>
        </p:spPr>
      </p:pic>
      <p:sp>
        <p:nvSpPr>
          <p:cNvPr id="16" name="Rectangle 15">
            <a:extLst>
              <a:ext uri="{FF2B5EF4-FFF2-40B4-BE49-F238E27FC236}">
                <a16:creationId xmlns:a16="http://schemas.microsoft.com/office/drawing/2014/main" id="{E9776B02-8D0C-450E-9FB3-004831D4A589}"/>
              </a:ext>
            </a:extLst>
          </p:cNvPr>
          <p:cNvSpPr/>
          <p:nvPr/>
        </p:nvSpPr>
        <p:spPr>
          <a:xfrm>
            <a:off x="12156141" y="6221506"/>
            <a:ext cx="1111624" cy="412376"/>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Slide Number Placeholder 10">
            <a:extLst>
              <a:ext uri="{FF2B5EF4-FFF2-40B4-BE49-F238E27FC236}">
                <a16:creationId xmlns:a16="http://schemas.microsoft.com/office/drawing/2014/main" id="{5AEE1931-BED7-EC51-C92A-906FD52F9090}"/>
              </a:ext>
            </a:extLst>
          </p:cNvPr>
          <p:cNvSpPr>
            <a:spLocks noGrp="1"/>
          </p:cNvSpPr>
          <p:nvPr>
            <p:ph type="sldNum" sz="quarter" idx="11"/>
          </p:nvPr>
        </p:nvSpPr>
        <p:spPr/>
        <p:txBody>
          <a:bodyPr/>
          <a:lstStyle/>
          <a:p>
            <a:pPr>
              <a:defRPr/>
            </a:pPr>
            <a:fld id="{91F31FA6-B0B4-9940-9B47-E6B321700686}" type="slidenum">
              <a:rPr lang="en-US" smtClean="0"/>
              <a:pPr>
                <a:defRPr/>
              </a:pPr>
              <a:t>15</a:t>
            </a:fld>
            <a:endParaRPr lang="en-US"/>
          </a:p>
        </p:txBody>
      </p:sp>
    </p:spTree>
    <p:extLst>
      <p:ext uri="{BB962C8B-B14F-4D97-AF65-F5344CB8AC3E}">
        <p14:creationId xmlns:p14="http://schemas.microsoft.com/office/powerpoint/2010/main" val="103342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B78D2-973F-2F52-ECF8-F753790B3F67}"/>
              </a:ext>
            </a:extLst>
          </p:cNvPr>
          <p:cNvSpPr>
            <a:spLocks noGrp="1"/>
          </p:cNvSpPr>
          <p:nvPr>
            <p:ph type="title"/>
          </p:nvPr>
        </p:nvSpPr>
        <p:spPr/>
        <p:txBody>
          <a:bodyPr/>
          <a:lstStyle/>
          <a:p>
            <a:r>
              <a:rPr lang="en-US" altLang="zh-CN" dirty="0"/>
              <a:t>How</a:t>
            </a:r>
            <a:r>
              <a:rPr lang="zh-CN" altLang="en-US" dirty="0"/>
              <a:t> </a:t>
            </a:r>
            <a:r>
              <a:rPr lang="en-US" altLang="zh-CN" dirty="0"/>
              <a:t>do</a:t>
            </a:r>
            <a:r>
              <a:rPr lang="zh-CN" altLang="en-US" dirty="0"/>
              <a:t> </a:t>
            </a:r>
            <a:r>
              <a:rPr lang="en-US" altLang="zh-CN" dirty="0"/>
              <a:t>humans</a:t>
            </a:r>
            <a:r>
              <a:rPr lang="zh-CN" altLang="en-US" dirty="0"/>
              <a:t> </a:t>
            </a:r>
            <a:r>
              <a:rPr lang="en-US" altLang="zh-CN" dirty="0"/>
              <a:t>find</a:t>
            </a:r>
            <a:r>
              <a:rPr lang="zh-CN" altLang="en-US" dirty="0"/>
              <a:t> </a:t>
            </a:r>
            <a:r>
              <a:rPr lang="en-US" altLang="zh-CN" dirty="0"/>
              <a:t>the</a:t>
            </a:r>
            <a:r>
              <a:rPr lang="zh-CN" altLang="en-US" dirty="0"/>
              <a:t> </a:t>
            </a:r>
            <a:r>
              <a:rPr lang="en-US" altLang="zh-CN" dirty="0"/>
              <a:t>answer?</a:t>
            </a:r>
            <a:endParaRPr lang="en-US" dirty="0"/>
          </a:p>
        </p:txBody>
      </p:sp>
      <p:grpSp>
        <p:nvGrpSpPr>
          <p:cNvPr id="50" name="Group 49">
            <a:extLst>
              <a:ext uri="{FF2B5EF4-FFF2-40B4-BE49-F238E27FC236}">
                <a16:creationId xmlns:a16="http://schemas.microsoft.com/office/drawing/2014/main" id="{B20723D2-5051-789D-9E08-3EC1AA235F95}"/>
              </a:ext>
            </a:extLst>
          </p:cNvPr>
          <p:cNvGrpSpPr/>
          <p:nvPr/>
        </p:nvGrpSpPr>
        <p:grpSpPr>
          <a:xfrm>
            <a:off x="50923" y="1728012"/>
            <a:ext cx="10359342" cy="6672163"/>
            <a:chOff x="50923" y="1728012"/>
            <a:chExt cx="10359342" cy="6672163"/>
          </a:xfrm>
        </p:grpSpPr>
        <p:pic>
          <p:nvPicPr>
            <p:cNvPr id="1028" name="Picture 4">
              <a:extLst>
                <a:ext uri="{FF2B5EF4-FFF2-40B4-BE49-F238E27FC236}">
                  <a16:creationId xmlns:a16="http://schemas.microsoft.com/office/drawing/2014/main" id="{14C39D23-AF9F-E996-FD1A-60F0D9DE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38" y="372932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FE99DB2-C9E0-4880-C9C0-750B734FAAC3}"/>
                </a:ext>
              </a:extLst>
            </p:cNvPr>
            <p:cNvPicPr>
              <a:picLocks noChangeAspect="1"/>
            </p:cNvPicPr>
            <p:nvPr/>
          </p:nvPicPr>
          <p:blipFill>
            <a:blip r:embed="rId3"/>
            <a:stretch>
              <a:fillRect/>
            </a:stretch>
          </p:blipFill>
          <p:spPr>
            <a:xfrm>
              <a:off x="2688665" y="1728012"/>
              <a:ext cx="6324600" cy="711200"/>
            </a:xfrm>
            <a:prstGeom prst="rect">
              <a:avLst/>
            </a:prstGeom>
          </p:spPr>
        </p:pic>
        <p:pic>
          <p:nvPicPr>
            <p:cNvPr id="7" name="Picture 6">
              <a:extLst>
                <a:ext uri="{FF2B5EF4-FFF2-40B4-BE49-F238E27FC236}">
                  <a16:creationId xmlns:a16="http://schemas.microsoft.com/office/drawing/2014/main" id="{9B089654-84EF-FF48-52CE-D27AEF315B5B}"/>
                </a:ext>
              </a:extLst>
            </p:cNvPr>
            <p:cNvPicPr>
              <a:picLocks noChangeAspect="1"/>
            </p:cNvPicPr>
            <p:nvPr/>
          </p:nvPicPr>
          <p:blipFill>
            <a:blip r:embed="rId4"/>
            <a:stretch>
              <a:fillRect/>
            </a:stretch>
          </p:blipFill>
          <p:spPr>
            <a:xfrm>
              <a:off x="2688665" y="3160433"/>
              <a:ext cx="7721600" cy="1282700"/>
            </a:xfrm>
            <a:prstGeom prst="rect">
              <a:avLst/>
            </a:prstGeom>
          </p:spPr>
        </p:pic>
        <p:pic>
          <p:nvPicPr>
            <p:cNvPr id="8" name="Picture 7">
              <a:extLst>
                <a:ext uri="{FF2B5EF4-FFF2-40B4-BE49-F238E27FC236}">
                  <a16:creationId xmlns:a16="http://schemas.microsoft.com/office/drawing/2014/main" id="{BC84E20C-5231-FB7D-874A-7708F29C6C40}"/>
                </a:ext>
              </a:extLst>
            </p:cNvPr>
            <p:cNvPicPr>
              <a:picLocks noChangeAspect="1"/>
            </p:cNvPicPr>
            <p:nvPr/>
          </p:nvPicPr>
          <p:blipFill>
            <a:blip r:embed="rId5"/>
            <a:stretch>
              <a:fillRect/>
            </a:stretch>
          </p:blipFill>
          <p:spPr>
            <a:xfrm>
              <a:off x="2688665" y="5164354"/>
              <a:ext cx="7569200" cy="1295400"/>
            </a:xfrm>
            <a:prstGeom prst="rect">
              <a:avLst/>
            </a:prstGeom>
          </p:spPr>
        </p:pic>
        <p:pic>
          <p:nvPicPr>
            <p:cNvPr id="9" name="Picture 8">
              <a:extLst>
                <a:ext uri="{FF2B5EF4-FFF2-40B4-BE49-F238E27FC236}">
                  <a16:creationId xmlns:a16="http://schemas.microsoft.com/office/drawing/2014/main" id="{2670850E-52F3-9AE2-400E-DB6DF166014D}"/>
                </a:ext>
              </a:extLst>
            </p:cNvPr>
            <p:cNvPicPr>
              <a:picLocks noChangeAspect="1"/>
            </p:cNvPicPr>
            <p:nvPr/>
          </p:nvPicPr>
          <p:blipFill>
            <a:blip r:embed="rId6"/>
            <a:stretch>
              <a:fillRect/>
            </a:stretch>
          </p:blipFill>
          <p:spPr>
            <a:xfrm>
              <a:off x="2688665" y="7180975"/>
              <a:ext cx="7505700" cy="1219200"/>
            </a:xfrm>
            <a:prstGeom prst="rect">
              <a:avLst/>
            </a:prstGeom>
          </p:spPr>
        </p:pic>
        <p:sp>
          <p:nvSpPr>
            <p:cNvPr id="10" name="Rectangle 9">
              <a:extLst>
                <a:ext uri="{FF2B5EF4-FFF2-40B4-BE49-F238E27FC236}">
                  <a16:creationId xmlns:a16="http://schemas.microsoft.com/office/drawing/2014/main" id="{3DA030C3-10D5-CD76-8A7E-4EE456CC0FCC}"/>
                </a:ext>
              </a:extLst>
            </p:cNvPr>
            <p:cNvSpPr>
              <a:spLocks noChangeAspect="1"/>
            </p:cNvSpPr>
            <p:nvPr/>
          </p:nvSpPr>
          <p:spPr>
            <a:xfrm>
              <a:off x="848618" y="4643724"/>
              <a:ext cx="274320" cy="2743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2" name="Curved Connector 11">
              <a:extLst>
                <a:ext uri="{FF2B5EF4-FFF2-40B4-BE49-F238E27FC236}">
                  <a16:creationId xmlns:a16="http://schemas.microsoft.com/office/drawing/2014/main" id="{A02FC986-DFB4-FE51-0C8A-D951FCFFD879}"/>
                </a:ext>
              </a:extLst>
            </p:cNvPr>
            <p:cNvCxnSpPr>
              <a:cxnSpLocks/>
              <a:stCxn id="10" idx="3"/>
              <a:endCxn id="6" idx="1"/>
            </p:cNvCxnSpPr>
            <p:nvPr/>
          </p:nvCxnSpPr>
          <p:spPr>
            <a:xfrm flipV="1">
              <a:off x="1122938" y="2083612"/>
              <a:ext cx="1565727" cy="2697272"/>
            </a:xfrm>
            <a:prstGeom prst="curvedConnector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3079FBE0-F928-D007-C74A-F7CF66AF7ABE}"/>
                </a:ext>
              </a:extLst>
            </p:cNvPr>
            <p:cNvCxnSpPr>
              <a:cxnSpLocks/>
              <a:stCxn id="10" idx="3"/>
              <a:endCxn id="7" idx="1"/>
            </p:cNvCxnSpPr>
            <p:nvPr/>
          </p:nvCxnSpPr>
          <p:spPr>
            <a:xfrm flipV="1">
              <a:off x="1122938" y="3801783"/>
              <a:ext cx="1565727" cy="979101"/>
            </a:xfrm>
            <a:prstGeom prst="curvedConnector3">
              <a:avLst>
                <a:gd name="adj1" fmla="val 7061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786E72C6-FF2C-F052-BA06-BA36696371E2}"/>
                </a:ext>
              </a:extLst>
            </p:cNvPr>
            <p:cNvCxnSpPr>
              <a:cxnSpLocks/>
              <a:stCxn id="10" idx="3"/>
              <a:endCxn id="8" idx="1"/>
            </p:cNvCxnSpPr>
            <p:nvPr/>
          </p:nvCxnSpPr>
          <p:spPr>
            <a:xfrm>
              <a:off x="1122938" y="4780884"/>
              <a:ext cx="1565727" cy="1031170"/>
            </a:xfrm>
            <a:prstGeom prst="curvedConnector3">
              <a:avLst>
                <a:gd name="adj1" fmla="val 71757"/>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29CA973E-BE33-E916-401B-D651017E5933}"/>
                </a:ext>
              </a:extLst>
            </p:cNvPr>
            <p:cNvCxnSpPr>
              <a:cxnSpLocks/>
              <a:stCxn id="10" idx="3"/>
              <a:endCxn id="9" idx="1"/>
            </p:cNvCxnSpPr>
            <p:nvPr/>
          </p:nvCxnSpPr>
          <p:spPr>
            <a:xfrm>
              <a:off x="1122938" y="4780884"/>
              <a:ext cx="1565727" cy="3009691"/>
            </a:xfrm>
            <a:prstGeom prst="curvedConnector3">
              <a:avLst>
                <a:gd name="adj1" fmla="val 50000"/>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5CABF5-49C1-4126-BA61-8C0ED239CA7C}"/>
                </a:ext>
              </a:extLst>
            </p:cNvPr>
            <p:cNvCxnSpPr>
              <a:stCxn id="10" idx="3"/>
            </p:cNvCxnSpPr>
            <p:nvPr/>
          </p:nvCxnSpPr>
          <p:spPr>
            <a:xfrm flipH="1">
              <a:off x="208538" y="4780884"/>
              <a:ext cx="914400" cy="0"/>
            </a:xfrm>
            <a:prstGeom prst="line">
              <a:avLst/>
            </a:prstGeom>
            <a:ln w="2857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EAC39F1-CC7C-C37B-23B8-638B2DF2ADBD}"/>
                </a:ext>
              </a:extLst>
            </p:cNvPr>
            <p:cNvSpPr txBox="1"/>
            <p:nvPr/>
          </p:nvSpPr>
          <p:spPr>
            <a:xfrm>
              <a:off x="50923" y="480998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search</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46" name="Straight Arrow Connector 45">
            <a:extLst>
              <a:ext uri="{FF2B5EF4-FFF2-40B4-BE49-F238E27FC236}">
                <a16:creationId xmlns:a16="http://schemas.microsoft.com/office/drawing/2014/main" id="{35C6887E-E18F-BEFF-6934-D5709A37C08F}"/>
              </a:ext>
            </a:extLst>
          </p:cNvPr>
          <p:cNvCxnSpPr>
            <a:cxnSpLocks/>
          </p:cNvCxnSpPr>
          <p:nvPr/>
        </p:nvCxnSpPr>
        <p:spPr>
          <a:xfrm>
            <a:off x="9259339" y="6278467"/>
            <a:ext cx="1397000" cy="0"/>
          </a:xfrm>
          <a:prstGeom prst="straightConnector1">
            <a:avLst/>
          </a:prstGeom>
          <a:ln w="381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C281F4C-811C-996C-8E20-FDFCAA2ABF28}"/>
              </a:ext>
            </a:extLst>
          </p:cNvPr>
          <p:cNvSpPr txBox="1"/>
          <p:nvPr/>
        </p:nvSpPr>
        <p:spPr>
          <a:xfrm>
            <a:off x="9259339" y="630461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read</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Rounded Rectangle 1">
            <a:extLst>
              <a:ext uri="{FF2B5EF4-FFF2-40B4-BE49-F238E27FC236}">
                <a16:creationId xmlns:a16="http://schemas.microsoft.com/office/drawing/2014/main" id="{69E7F887-5A76-B10F-7EAA-4D062CD3F1C9}"/>
              </a:ext>
            </a:extLst>
          </p:cNvPr>
          <p:cNvSpPr/>
          <p:nvPr/>
        </p:nvSpPr>
        <p:spPr>
          <a:xfrm>
            <a:off x="2759864" y="4478992"/>
            <a:ext cx="3443195"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News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(August 20, 2021)</a:t>
            </a:r>
            <a:r>
              <a:rPr lang="zh-CN" altLang="en-US" sz="2400" dirty="0">
                <a:solidFill>
                  <a:schemeClr val="bg1"/>
                </a:solidFill>
                <a:latin typeface="Helvetica Neue"/>
                <a:cs typeface="Helvetica Neue"/>
              </a:rPr>
              <a:t> </a:t>
            </a:r>
            <a:endParaRPr lang="en-US" sz="2400" dirty="0">
              <a:solidFill>
                <a:schemeClr val="bg1"/>
              </a:solidFill>
              <a:latin typeface="Helvetica Neue"/>
              <a:cs typeface="Helvetica Neue"/>
            </a:endParaRPr>
          </a:p>
        </p:txBody>
      </p:sp>
      <p:sp>
        <p:nvSpPr>
          <p:cNvPr id="3" name="Rounded Rectangle 2">
            <a:extLst>
              <a:ext uri="{FF2B5EF4-FFF2-40B4-BE49-F238E27FC236}">
                <a16:creationId xmlns:a16="http://schemas.microsoft.com/office/drawing/2014/main" id="{A887446E-CCE6-655F-BE58-AF692AE1330A}"/>
              </a:ext>
            </a:extLst>
          </p:cNvPr>
          <p:cNvSpPr/>
          <p:nvPr/>
        </p:nvSpPr>
        <p:spPr>
          <a:xfrm>
            <a:off x="2759864" y="2488968"/>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Wikipedia</a:t>
            </a:r>
            <a:endParaRPr lang="en-US" sz="2400" dirty="0">
              <a:solidFill>
                <a:schemeClr val="bg1"/>
              </a:solidFill>
              <a:latin typeface="Helvetica Neue"/>
              <a:cs typeface="Helvetica Neue"/>
            </a:endParaRPr>
          </a:p>
        </p:txBody>
      </p:sp>
      <p:sp>
        <p:nvSpPr>
          <p:cNvPr id="5" name="Rounded Rectangle 4">
            <a:extLst>
              <a:ext uri="{FF2B5EF4-FFF2-40B4-BE49-F238E27FC236}">
                <a16:creationId xmlns:a16="http://schemas.microsoft.com/office/drawing/2014/main" id="{6CC1D1FD-FF23-8385-73D4-3D660D4E7437}"/>
              </a:ext>
            </a:extLst>
          </p:cNvPr>
          <p:cNvSpPr/>
          <p:nvPr/>
        </p:nvSpPr>
        <p:spPr>
          <a:xfrm>
            <a:off x="2759864" y="6459754"/>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Database</a:t>
            </a:r>
            <a:endParaRPr lang="en-US" sz="2400" dirty="0">
              <a:solidFill>
                <a:schemeClr val="bg1"/>
              </a:solidFill>
              <a:latin typeface="Helvetica Neue"/>
              <a:cs typeface="Helvetica Neue"/>
            </a:endParaRPr>
          </a:p>
        </p:txBody>
      </p:sp>
      <p:pic>
        <p:nvPicPr>
          <p:cNvPr id="11" name="Picture 10">
            <a:extLst>
              <a:ext uri="{FF2B5EF4-FFF2-40B4-BE49-F238E27FC236}">
                <a16:creationId xmlns:a16="http://schemas.microsoft.com/office/drawing/2014/main" id="{8FEA29AE-B007-C0EB-F0AE-9BA962E5666F}"/>
              </a:ext>
            </a:extLst>
          </p:cNvPr>
          <p:cNvPicPr>
            <a:picLocks noChangeAspect="1"/>
          </p:cNvPicPr>
          <p:nvPr/>
        </p:nvPicPr>
        <p:blipFill>
          <a:blip r:embed="rId7"/>
          <a:stretch>
            <a:fillRect/>
          </a:stretch>
        </p:blipFill>
        <p:spPr>
          <a:xfrm>
            <a:off x="10656339" y="1624308"/>
            <a:ext cx="5355315" cy="1994765"/>
          </a:xfrm>
          <a:prstGeom prst="rect">
            <a:avLst/>
          </a:prstGeom>
        </p:spPr>
      </p:pic>
      <p:pic>
        <p:nvPicPr>
          <p:cNvPr id="13" name="Picture 12">
            <a:extLst>
              <a:ext uri="{FF2B5EF4-FFF2-40B4-BE49-F238E27FC236}">
                <a16:creationId xmlns:a16="http://schemas.microsoft.com/office/drawing/2014/main" id="{0A89F1FB-4F5C-DC75-A332-690998E02D6C}"/>
              </a:ext>
            </a:extLst>
          </p:cNvPr>
          <p:cNvPicPr>
            <a:picLocks noChangeAspect="1"/>
          </p:cNvPicPr>
          <p:nvPr/>
        </p:nvPicPr>
        <p:blipFill>
          <a:blip r:embed="rId8"/>
          <a:stretch>
            <a:fillRect/>
          </a:stretch>
        </p:blipFill>
        <p:spPr>
          <a:xfrm>
            <a:off x="10692147" y="3676128"/>
            <a:ext cx="5355315" cy="5617653"/>
          </a:xfrm>
          <a:prstGeom prst="rect">
            <a:avLst/>
          </a:prstGeom>
        </p:spPr>
      </p:pic>
      <p:sp>
        <p:nvSpPr>
          <p:cNvPr id="17" name="Rectangle 16">
            <a:extLst>
              <a:ext uri="{FF2B5EF4-FFF2-40B4-BE49-F238E27FC236}">
                <a16:creationId xmlns:a16="http://schemas.microsoft.com/office/drawing/2014/main" id="{28F6921A-8AF9-FEF3-B918-95408D3E7FCB}"/>
              </a:ext>
            </a:extLst>
          </p:cNvPr>
          <p:cNvSpPr/>
          <p:nvPr/>
        </p:nvSpPr>
        <p:spPr>
          <a:xfrm>
            <a:off x="12222371" y="3088717"/>
            <a:ext cx="2192875" cy="45864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Rectangle 17">
            <a:extLst>
              <a:ext uri="{FF2B5EF4-FFF2-40B4-BE49-F238E27FC236}">
                <a16:creationId xmlns:a16="http://schemas.microsoft.com/office/drawing/2014/main" id="{70541BEE-3BD5-E03C-B028-6A19957BC754}"/>
              </a:ext>
            </a:extLst>
          </p:cNvPr>
          <p:cNvSpPr/>
          <p:nvPr/>
        </p:nvSpPr>
        <p:spPr>
          <a:xfrm>
            <a:off x="12123758" y="7736788"/>
            <a:ext cx="2192875" cy="45864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Slide Number Placeholder 15">
            <a:extLst>
              <a:ext uri="{FF2B5EF4-FFF2-40B4-BE49-F238E27FC236}">
                <a16:creationId xmlns:a16="http://schemas.microsoft.com/office/drawing/2014/main" id="{F8D43730-661C-5FE9-708D-87E3E7AC5700}"/>
              </a:ext>
            </a:extLst>
          </p:cNvPr>
          <p:cNvSpPr>
            <a:spLocks noGrp="1"/>
          </p:cNvSpPr>
          <p:nvPr>
            <p:ph type="sldNum" sz="quarter" idx="11"/>
          </p:nvPr>
        </p:nvSpPr>
        <p:spPr/>
        <p:txBody>
          <a:bodyPr/>
          <a:lstStyle/>
          <a:p>
            <a:pPr>
              <a:defRPr/>
            </a:pPr>
            <a:fld id="{91F31FA6-B0B4-9940-9B47-E6B321700686}" type="slidenum">
              <a:rPr lang="en-US" smtClean="0"/>
              <a:pPr>
                <a:defRPr/>
              </a:pPr>
              <a:t>16</a:t>
            </a:fld>
            <a:endParaRPr lang="en-US"/>
          </a:p>
        </p:txBody>
      </p:sp>
    </p:spTree>
    <p:extLst>
      <p:ext uri="{BB962C8B-B14F-4D97-AF65-F5344CB8AC3E}">
        <p14:creationId xmlns:p14="http://schemas.microsoft.com/office/powerpoint/2010/main" val="736462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B78D2-973F-2F52-ECF8-F753790B3F67}"/>
              </a:ext>
            </a:extLst>
          </p:cNvPr>
          <p:cNvSpPr>
            <a:spLocks noGrp="1"/>
          </p:cNvSpPr>
          <p:nvPr>
            <p:ph type="title"/>
          </p:nvPr>
        </p:nvSpPr>
        <p:spPr/>
        <p:txBody>
          <a:bodyPr/>
          <a:lstStyle/>
          <a:p>
            <a:r>
              <a:rPr lang="en-US" altLang="zh-CN" dirty="0"/>
              <a:t>How</a:t>
            </a:r>
            <a:r>
              <a:rPr lang="zh-CN" altLang="en-US" dirty="0"/>
              <a:t> </a:t>
            </a:r>
            <a:r>
              <a:rPr lang="en-US" altLang="zh-CN" dirty="0"/>
              <a:t>do</a:t>
            </a:r>
            <a:r>
              <a:rPr lang="zh-CN" altLang="en-US" dirty="0"/>
              <a:t> </a:t>
            </a:r>
            <a:r>
              <a:rPr lang="en-US" altLang="zh-CN" dirty="0"/>
              <a:t>humans</a:t>
            </a:r>
            <a:r>
              <a:rPr lang="zh-CN" altLang="en-US" dirty="0"/>
              <a:t> </a:t>
            </a:r>
            <a:r>
              <a:rPr lang="en-US" altLang="zh-CN" dirty="0"/>
              <a:t>find</a:t>
            </a:r>
            <a:r>
              <a:rPr lang="zh-CN" altLang="en-US" dirty="0"/>
              <a:t> </a:t>
            </a:r>
            <a:r>
              <a:rPr lang="en-US" altLang="zh-CN" dirty="0"/>
              <a:t>the</a:t>
            </a:r>
            <a:r>
              <a:rPr lang="zh-CN" altLang="en-US" dirty="0"/>
              <a:t> </a:t>
            </a:r>
            <a:r>
              <a:rPr lang="en-US" altLang="zh-CN" dirty="0"/>
              <a:t>answer?</a:t>
            </a:r>
            <a:endParaRPr lang="en-US" dirty="0"/>
          </a:p>
        </p:txBody>
      </p:sp>
      <p:grpSp>
        <p:nvGrpSpPr>
          <p:cNvPr id="50" name="Group 49">
            <a:extLst>
              <a:ext uri="{FF2B5EF4-FFF2-40B4-BE49-F238E27FC236}">
                <a16:creationId xmlns:a16="http://schemas.microsoft.com/office/drawing/2014/main" id="{B20723D2-5051-789D-9E08-3EC1AA235F95}"/>
              </a:ext>
            </a:extLst>
          </p:cNvPr>
          <p:cNvGrpSpPr/>
          <p:nvPr/>
        </p:nvGrpSpPr>
        <p:grpSpPr>
          <a:xfrm>
            <a:off x="50923" y="1728012"/>
            <a:ext cx="10359342" cy="6672163"/>
            <a:chOff x="50923" y="1728012"/>
            <a:chExt cx="10359342" cy="6672163"/>
          </a:xfrm>
        </p:grpSpPr>
        <p:pic>
          <p:nvPicPr>
            <p:cNvPr id="1028" name="Picture 4">
              <a:extLst>
                <a:ext uri="{FF2B5EF4-FFF2-40B4-BE49-F238E27FC236}">
                  <a16:creationId xmlns:a16="http://schemas.microsoft.com/office/drawing/2014/main" id="{14C39D23-AF9F-E996-FD1A-60F0D9DE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38" y="372932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FE99DB2-C9E0-4880-C9C0-750B734FAAC3}"/>
                </a:ext>
              </a:extLst>
            </p:cNvPr>
            <p:cNvPicPr>
              <a:picLocks noChangeAspect="1"/>
            </p:cNvPicPr>
            <p:nvPr/>
          </p:nvPicPr>
          <p:blipFill>
            <a:blip r:embed="rId3"/>
            <a:stretch>
              <a:fillRect/>
            </a:stretch>
          </p:blipFill>
          <p:spPr>
            <a:xfrm>
              <a:off x="2688665" y="1728012"/>
              <a:ext cx="6324600" cy="711200"/>
            </a:xfrm>
            <a:prstGeom prst="rect">
              <a:avLst/>
            </a:prstGeom>
          </p:spPr>
        </p:pic>
        <p:pic>
          <p:nvPicPr>
            <p:cNvPr id="7" name="Picture 6">
              <a:extLst>
                <a:ext uri="{FF2B5EF4-FFF2-40B4-BE49-F238E27FC236}">
                  <a16:creationId xmlns:a16="http://schemas.microsoft.com/office/drawing/2014/main" id="{9B089654-84EF-FF48-52CE-D27AEF315B5B}"/>
                </a:ext>
              </a:extLst>
            </p:cNvPr>
            <p:cNvPicPr>
              <a:picLocks noChangeAspect="1"/>
            </p:cNvPicPr>
            <p:nvPr/>
          </p:nvPicPr>
          <p:blipFill>
            <a:blip r:embed="rId4"/>
            <a:stretch>
              <a:fillRect/>
            </a:stretch>
          </p:blipFill>
          <p:spPr>
            <a:xfrm>
              <a:off x="2688665" y="3160433"/>
              <a:ext cx="7721600" cy="1282700"/>
            </a:xfrm>
            <a:prstGeom prst="rect">
              <a:avLst/>
            </a:prstGeom>
          </p:spPr>
        </p:pic>
        <p:pic>
          <p:nvPicPr>
            <p:cNvPr id="8" name="Picture 7">
              <a:extLst>
                <a:ext uri="{FF2B5EF4-FFF2-40B4-BE49-F238E27FC236}">
                  <a16:creationId xmlns:a16="http://schemas.microsoft.com/office/drawing/2014/main" id="{BC84E20C-5231-FB7D-874A-7708F29C6C40}"/>
                </a:ext>
              </a:extLst>
            </p:cNvPr>
            <p:cNvPicPr>
              <a:picLocks noChangeAspect="1"/>
            </p:cNvPicPr>
            <p:nvPr/>
          </p:nvPicPr>
          <p:blipFill>
            <a:blip r:embed="rId5"/>
            <a:stretch>
              <a:fillRect/>
            </a:stretch>
          </p:blipFill>
          <p:spPr>
            <a:xfrm>
              <a:off x="2688665" y="5164354"/>
              <a:ext cx="7569200" cy="1295400"/>
            </a:xfrm>
            <a:prstGeom prst="rect">
              <a:avLst/>
            </a:prstGeom>
          </p:spPr>
        </p:pic>
        <p:pic>
          <p:nvPicPr>
            <p:cNvPr id="9" name="Picture 8">
              <a:extLst>
                <a:ext uri="{FF2B5EF4-FFF2-40B4-BE49-F238E27FC236}">
                  <a16:creationId xmlns:a16="http://schemas.microsoft.com/office/drawing/2014/main" id="{2670850E-52F3-9AE2-400E-DB6DF166014D}"/>
                </a:ext>
              </a:extLst>
            </p:cNvPr>
            <p:cNvPicPr>
              <a:picLocks noChangeAspect="1"/>
            </p:cNvPicPr>
            <p:nvPr/>
          </p:nvPicPr>
          <p:blipFill>
            <a:blip r:embed="rId6"/>
            <a:stretch>
              <a:fillRect/>
            </a:stretch>
          </p:blipFill>
          <p:spPr>
            <a:xfrm>
              <a:off x="2688665" y="7180975"/>
              <a:ext cx="7505700" cy="1219200"/>
            </a:xfrm>
            <a:prstGeom prst="rect">
              <a:avLst/>
            </a:prstGeom>
          </p:spPr>
        </p:pic>
        <p:sp>
          <p:nvSpPr>
            <p:cNvPr id="10" name="Rectangle 9">
              <a:extLst>
                <a:ext uri="{FF2B5EF4-FFF2-40B4-BE49-F238E27FC236}">
                  <a16:creationId xmlns:a16="http://schemas.microsoft.com/office/drawing/2014/main" id="{3DA030C3-10D5-CD76-8A7E-4EE456CC0FCC}"/>
                </a:ext>
              </a:extLst>
            </p:cNvPr>
            <p:cNvSpPr>
              <a:spLocks noChangeAspect="1"/>
            </p:cNvSpPr>
            <p:nvPr/>
          </p:nvSpPr>
          <p:spPr>
            <a:xfrm>
              <a:off x="848618" y="4643724"/>
              <a:ext cx="274320" cy="2743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2" name="Curved Connector 11">
              <a:extLst>
                <a:ext uri="{FF2B5EF4-FFF2-40B4-BE49-F238E27FC236}">
                  <a16:creationId xmlns:a16="http://schemas.microsoft.com/office/drawing/2014/main" id="{A02FC986-DFB4-FE51-0C8A-D951FCFFD879}"/>
                </a:ext>
              </a:extLst>
            </p:cNvPr>
            <p:cNvCxnSpPr>
              <a:cxnSpLocks/>
              <a:stCxn id="10" idx="3"/>
              <a:endCxn id="6" idx="1"/>
            </p:cNvCxnSpPr>
            <p:nvPr/>
          </p:nvCxnSpPr>
          <p:spPr>
            <a:xfrm flipV="1">
              <a:off x="1122938" y="2083612"/>
              <a:ext cx="1565727" cy="2697272"/>
            </a:xfrm>
            <a:prstGeom prst="curvedConnector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3079FBE0-F928-D007-C74A-F7CF66AF7ABE}"/>
                </a:ext>
              </a:extLst>
            </p:cNvPr>
            <p:cNvCxnSpPr>
              <a:cxnSpLocks/>
              <a:stCxn id="10" idx="3"/>
              <a:endCxn id="7" idx="1"/>
            </p:cNvCxnSpPr>
            <p:nvPr/>
          </p:nvCxnSpPr>
          <p:spPr>
            <a:xfrm flipV="1">
              <a:off x="1122938" y="3801783"/>
              <a:ext cx="1565727" cy="979101"/>
            </a:xfrm>
            <a:prstGeom prst="curvedConnector3">
              <a:avLst>
                <a:gd name="adj1" fmla="val 7061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786E72C6-FF2C-F052-BA06-BA36696371E2}"/>
                </a:ext>
              </a:extLst>
            </p:cNvPr>
            <p:cNvCxnSpPr>
              <a:cxnSpLocks/>
              <a:stCxn id="10" idx="3"/>
              <a:endCxn id="8" idx="1"/>
            </p:cNvCxnSpPr>
            <p:nvPr/>
          </p:nvCxnSpPr>
          <p:spPr>
            <a:xfrm>
              <a:off x="1122938" y="4780884"/>
              <a:ext cx="1565727" cy="1031170"/>
            </a:xfrm>
            <a:prstGeom prst="curvedConnector3">
              <a:avLst>
                <a:gd name="adj1" fmla="val 71757"/>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29CA973E-BE33-E916-401B-D651017E5933}"/>
                </a:ext>
              </a:extLst>
            </p:cNvPr>
            <p:cNvCxnSpPr>
              <a:cxnSpLocks/>
              <a:stCxn id="10" idx="3"/>
              <a:endCxn id="9" idx="1"/>
            </p:cNvCxnSpPr>
            <p:nvPr/>
          </p:nvCxnSpPr>
          <p:spPr>
            <a:xfrm>
              <a:off x="1122938" y="4780884"/>
              <a:ext cx="1565727" cy="3009691"/>
            </a:xfrm>
            <a:prstGeom prst="curvedConnector3">
              <a:avLst>
                <a:gd name="adj1" fmla="val 50000"/>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5CABF5-49C1-4126-BA61-8C0ED239CA7C}"/>
                </a:ext>
              </a:extLst>
            </p:cNvPr>
            <p:cNvCxnSpPr>
              <a:stCxn id="10" idx="3"/>
            </p:cNvCxnSpPr>
            <p:nvPr/>
          </p:nvCxnSpPr>
          <p:spPr>
            <a:xfrm flipH="1">
              <a:off x="208538" y="4780884"/>
              <a:ext cx="914400" cy="0"/>
            </a:xfrm>
            <a:prstGeom prst="line">
              <a:avLst/>
            </a:prstGeom>
            <a:ln w="2857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EAC39F1-CC7C-C37B-23B8-638B2DF2ADBD}"/>
                </a:ext>
              </a:extLst>
            </p:cNvPr>
            <p:cNvSpPr txBox="1"/>
            <p:nvPr/>
          </p:nvSpPr>
          <p:spPr>
            <a:xfrm>
              <a:off x="50923" y="480998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search</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2" name="Rounded Rectangle 1">
            <a:extLst>
              <a:ext uri="{FF2B5EF4-FFF2-40B4-BE49-F238E27FC236}">
                <a16:creationId xmlns:a16="http://schemas.microsoft.com/office/drawing/2014/main" id="{69E7F887-5A76-B10F-7EAA-4D062CD3F1C9}"/>
              </a:ext>
            </a:extLst>
          </p:cNvPr>
          <p:cNvSpPr/>
          <p:nvPr/>
        </p:nvSpPr>
        <p:spPr>
          <a:xfrm>
            <a:off x="2759864" y="4478992"/>
            <a:ext cx="3443195"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News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(August 20, 2021)</a:t>
            </a:r>
            <a:r>
              <a:rPr lang="zh-CN" altLang="en-US" sz="2400" dirty="0">
                <a:solidFill>
                  <a:schemeClr val="bg1"/>
                </a:solidFill>
                <a:latin typeface="Helvetica Neue"/>
                <a:cs typeface="Helvetica Neue"/>
              </a:rPr>
              <a:t> </a:t>
            </a:r>
            <a:endParaRPr lang="en-US" sz="2400" dirty="0">
              <a:solidFill>
                <a:schemeClr val="bg1"/>
              </a:solidFill>
              <a:latin typeface="Helvetica Neue"/>
              <a:cs typeface="Helvetica Neue"/>
            </a:endParaRPr>
          </a:p>
        </p:txBody>
      </p:sp>
      <p:sp>
        <p:nvSpPr>
          <p:cNvPr id="3" name="Rounded Rectangle 2">
            <a:extLst>
              <a:ext uri="{FF2B5EF4-FFF2-40B4-BE49-F238E27FC236}">
                <a16:creationId xmlns:a16="http://schemas.microsoft.com/office/drawing/2014/main" id="{A887446E-CCE6-655F-BE58-AF692AE1330A}"/>
              </a:ext>
            </a:extLst>
          </p:cNvPr>
          <p:cNvSpPr/>
          <p:nvPr/>
        </p:nvSpPr>
        <p:spPr>
          <a:xfrm>
            <a:off x="2759864" y="2488968"/>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Wikipedia</a:t>
            </a:r>
            <a:endParaRPr lang="en-US" sz="2400" dirty="0">
              <a:solidFill>
                <a:schemeClr val="bg1"/>
              </a:solidFill>
              <a:latin typeface="Helvetica Neue"/>
              <a:cs typeface="Helvetica Neue"/>
            </a:endParaRPr>
          </a:p>
        </p:txBody>
      </p:sp>
      <p:sp>
        <p:nvSpPr>
          <p:cNvPr id="5" name="Rounded Rectangle 4">
            <a:extLst>
              <a:ext uri="{FF2B5EF4-FFF2-40B4-BE49-F238E27FC236}">
                <a16:creationId xmlns:a16="http://schemas.microsoft.com/office/drawing/2014/main" id="{6CC1D1FD-FF23-8385-73D4-3D660D4E7437}"/>
              </a:ext>
            </a:extLst>
          </p:cNvPr>
          <p:cNvSpPr/>
          <p:nvPr/>
        </p:nvSpPr>
        <p:spPr>
          <a:xfrm>
            <a:off x="2759864" y="6459754"/>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Database</a:t>
            </a:r>
            <a:endParaRPr lang="en-US" sz="2400" dirty="0">
              <a:solidFill>
                <a:schemeClr val="bg1"/>
              </a:solidFill>
              <a:latin typeface="Helvetica Neue"/>
              <a:cs typeface="Helvetica Neue"/>
            </a:endParaRPr>
          </a:p>
        </p:txBody>
      </p:sp>
      <p:sp>
        <p:nvSpPr>
          <p:cNvPr id="14" name="Rounded Rectangle 13">
            <a:extLst>
              <a:ext uri="{FF2B5EF4-FFF2-40B4-BE49-F238E27FC236}">
                <a16:creationId xmlns:a16="http://schemas.microsoft.com/office/drawing/2014/main" id="{43AD51F6-3294-BB28-4779-1010E73BE632}"/>
              </a:ext>
            </a:extLst>
          </p:cNvPr>
          <p:cNvSpPr/>
          <p:nvPr/>
        </p:nvSpPr>
        <p:spPr>
          <a:xfrm>
            <a:off x="2759863" y="8401801"/>
            <a:ext cx="4214678"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(June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10,</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2020)</a:t>
            </a:r>
            <a:endParaRPr lang="en-US" sz="2400" dirty="0">
              <a:solidFill>
                <a:schemeClr val="bg1"/>
              </a:solidFill>
              <a:latin typeface="Helvetica Neue"/>
              <a:cs typeface="Helvetica Neue"/>
            </a:endParaRPr>
          </a:p>
        </p:txBody>
      </p:sp>
      <p:pic>
        <p:nvPicPr>
          <p:cNvPr id="16" name="Picture 15">
            <a:extLst>
              <a:ext uri="{FF2B5EF4-FFF2-40B4-BE49-F238E27FC236}">
                <a16:creationId xmlns:a16="http://schemas.microsoft.com/office/drawing/2014/main" id="{AC2A5427-AFE6-A58D-8F63-3B6D9DAA5977}"/>
              </a:ext>
            </a:extLst>
          </p:cNvPr>
          <p:cNvPicPr>
            <a:picLocks noChangeAspect="1"/>
          </p:cNvPicPr>
          <p:nvPr/>
        </p:nvPicPr>
        <p:blipFill>
          <a:blip r:embed="rId7"/>
          <a:stretch>
            <a:fillRect/>
          </a:stretch>
        </p:blipFill>
        <p:spPr>
          <a:xfrm>
            <a:off x="10761787" y="2168385"/>
            <a:ext cx="5181600" cy="5283200"/>
          </a:xfrm>
          <a:prstGeom prst="rect">
            <a:avLst/>
          </a:prstGeom>
        </p:spPr>
      </p:pic>
      <p:sp>
        <p:nvSpPr>
          <p:cNvPr id="13" name="Slide Number Placeholder 12">
            <a:extLst>
              <a:ext uri="{FF2B5EF4-FFF2-40B4-BE49-F238E27FC236}">
                <a16:creationId xmlns:a16="http://schemas.microsoft.com/office/drawing/2014/main" id="{7ADE3484-B2B3-B1F0-0F65-35C480851B2E}"/>
              </a:ext>
            </a:extLst>
          </p:cNvPr>
          <p:cNvSpPr>
            <a:spLocks noGrp="1"/>
          </p:cNvSpPr>
          <p:nvPr>
            <p:ph type="sldNum" sz="quarter" idx="11"/>
          </p:nvPr>
        </p:nvSpPr>
        <p:spPr/>
        <p:txBody>
          <a:bodyPr/>
          <a:lstStyle/>
          <a:p>
            <a:pPr>
              <a:defRPr/>
            </a:pPr>
            <a:fld id="{91F31FA6-B0B4-9940-9B47-E6B321700686}" type="slidenum">
              <a:rPr lang="en-US" smtClean="0"/>
              <a:pPr>
                <a:defRPr/>
              </a:pPr>
              <a:t>17</a:t>
            </a:fld>
            <a:endParaRPr lang="en-US"/>
          </a:p>
        </p:txBody>
      </p:sp>
    </p:spTree>
    <p:extLst>
      <p:ext uri="{BB962C8B-B14F-4D97-AF65-F5344CB8AC3E}">
        <p14:creationId xmlns:p14="http://schemas.microsoft.com/office/powerpoint/2010/main" val="3148022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C96C20-2200-C8FD-7B96-AAE9127A8983}"/>
              </a:ext>
            </a:extLst>
          </p:cNvPr>
          <p:cNvSpPr/>
          <p:nvPr/>
        </p:nvSpPr>
        <p:spPr>
          <a:xfrm>
            <a:off x="3393222" y="533987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6" name="Rectangle 5">
            <a:extLst>
              <a:ext uri="{FF2B5EF4-FFF2-40B4-BE49-F238E27FC236}">
                <a16:creationId xmlns:a16="http://schemas.microsoft.com/office/drawing/2014/main" id="{362D3A7D-59E3-3C6B-A80B-EFEB9E30E7CD}"/>
              </a:ext>
            </a:extLst>
          </p:cNvPr>
          <p:cNvSpPr/>
          <p:nvPr/>
        </p:nvSpPr>
        <p:spPr>
          <a:xfrm>
            <a:off x="3325943" y="5262793"/>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Rectangle 2">
            <a:extLst>
              <a:ext uri="{FF2B5EF4-FFF2-40B4-BE49-F238E27FC236}">
                <a16:creationId xmlns:a16="http://schemas.microsoft.com/office/drawing/2014/main" id="{19AC1AE9-620B-0093-8FEB-3416906132EF}"/>
              </a:ext>
            </a:extLst>
          </p:cNvPr>
          <p:cNvSpPr/>
          <p:nvPr/>
        </p:nvSpPr>
        <p:spPr>
          <a:xfrm>
            <a:off x="3252866" y="518659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 name="Text Placeholder 1">
            <a:extLst>
              <a:ext uri="{FF2B5EF4-FFF2-40B4-BE49-F238E27FC236}">
                <a16:creationId xmlns:a16="http://schemas.microsoft.com/office/drawing/2014/main" id="{132D1000-1E13-1235-406F-5A19764E1DD2}"/>
              </a:ext>
            </a:extLst>
          </p:cNvPr>
          <p:cNvSpPr>
            <a:spLocks noGrp="1"/>
          </p:cNvSpPr>
          <p:nvPr>
            <p:ph type="body" idx="12"/>
          </p:nvPr>
        </p:nvSpPr>
        <p:spPr>
          <a:xfrm>
            <a:off x="818203" y="1407547"/>
            <a:ext cx="6814268" cy="512064"/>
          </a:xfrm>
        </p:spPr>
        <p:txBody>
          <a:bodyPr/>
          <a:lstStyle/>
          <a:p>
            <a:r>
              <a:rPr lang="en-US" dirty="0"/>
              <a:t>Large</a:t>
            </a:r>
            <a:r>
              <a:rPr lang="zh-CN" altLang="en-US" dirty="0"/>
              <a:t> </a:t>
            </a:r>
            <a:r>
              <a:rPr lang="en-US" altLang="zh-CN" dirty="0"/>
              <a:t>Language</a:t>
            </a:r>
            <a:r>
              <a:rPr lang="zh-CN" altLang="en-US" dirty="0"/>
              <a:t> </a:t>
            </a:r>
            <a:r>
              <a:rPr lang="en-US" altLang="zh-CN" dirty="0"/>
              <a:t>Model (LLM)</a:t>
            </a:r>
            <a:endParaRPr lang="en-US" dirty="0"/>
          </a:p>
        </p:txBody>
      </p:sp>
      <p:sp>
        <p:nvSpPr>
          <p:cNvPr id="4" name="Title 3">
            <a:extLst>
              <a:ext uri="{FF2B5EF4-FFF2-40B4-BE49-F238E27FC236}">
                <a16:creationId xmlns:a16="http://schemas.microsoft.com/office/drawing/2014/main" id="{226821ED-D3C7-0B45-7AF6-578ECC55286C}"/>
              </a:ext>
            </a:extLst>
          </p:cNvPr>
          <p:cNvSpPr>
            <a:spLocks noGrp="1"/>
          </p:cNvSpPr>
          <p:nvPr>
            <p:ph type="title"/>
          </p:nvPr>
        </p:nvSpPr>
        <p:spPr>
          <a:xfrm>
            <a:off x="818201" y="770237"/>
            <a:ext cx="6814269" cy="618302"/>
          </a:xfrm>
        </p:spPr>
        <p:txBody>
          <a:bodyPr/>
          <a:lstStyle/>
          <a:p>
            <a:r>
              <a:rPr lang="en-US" altLang="zh-CN" dirty="0"/>
              <a:t>Closed-Book</a:t>
            </a:r>
            <a:endParaRPr lang="en-US" dirty="0"/>
          </a:p>
        </p:txBody>
      </p:sp>
      <p:grpSp>
        <p:nvGrpSpPr>
          <p:cNvPr id="84" name="Group 83">
            <a:extLst>
              <a:ext uri="{FF2B5EF4-FFF2-40B4-BE49-F238E27FC236}">
                <a16:creationId xmlns:a16="http://schemas.microsoft.com/office/drawing/2014/main" id="{A824D2C2-EA82-C6D4-F321-542F1D4BC933}"/>
              </a:ext>
            </a:extLst>
          </p:cNvPr>
          <p:cNvGrpSpPr/>
          <p:nvPr/>
        </p:nvGrpSpPr>
        <p:grpSpPr>
          <a:xfrm>
            <a:off x="668958" y="2368969"/>
            <a:ext cx="7028331" cy="3943653"/>
            <a:chOff x="668958" y="2368969"/>
            <a:chExt cx="7028331" cy="3943653"/>
          </a:xfrm>
        </p:grpSpPr>
        <p:sp>
          <p:nvSpPr>
            <p:cNvPr id="16" name="Rounded Rectangle 15">
              <a:extLst>
                <a:ext uri="{FF2B5EF4-FFF2-40B4-BE49-F238E27FC236}">
                  <a16:creationId xmlns:a16="http://schemas.microsoft.com/office/drawing/2014/main" id="{443005F1-31C9-0C42-E684-0A53734D19EC}"/>
                </a:ext>
              </a:extLst>
            </p:cNvPr>
            <p:cNvSpPr/>
            <p:nvPr/>
          </p:nvSpPr>
          <p:spPr>
            <a:xfrm>
              <a:off x="668959" y="2432842"/>
              <a:ext cx="2115671" cy="949034"/>
            </a:xfrm>
            <a:prstGeom prst="roundRect">
              <a:avLst>
                <a:gd name="adj" fmla="val 14392"/>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Pre-collected</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corpus</a:t>
              </a:r>
              <a:endParaRPr lang="en-US" sz="2400" dirty="0">
                <a:solidFill>
                  <a:schemeClr val="tx1"/>
                </a:solidFill>
                <a:latin typeface="Helvetica Neue"/>
                <a:cs typeface="Helvetica Neue"/>
              </a:endParaRPr>
            </a:p>
          </p:txBody>
        </p:sp>
        <p:sp>
          <p:nvSpPr>
            <p:cNvPr id="17" name="Rounded Rectangle 16">
              <a:extLst>
                <a:ext uri="{FF2B5EF4-FFF2-40B4-BE49-F238E27FC236}">
                  <a16:creationId xmlns:a16="http://schemas.microsoft.com/office/drawing/2014/main" id="{E9185F1D-013F-15A0-D556-EE00C8699703}"/>
                </a:ext>
              </a:extLst>
            </p:cNvPr>
            <p:cNvSpPr/>
            <p:nvPr/>
          </p:nvSpPr>
          <p:spPr>
            <a:xfrm>
              <a:off x="5880958" y="2432842"/>
              <a:ext cx="1816331" cy="233085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p>
            <a:p>
              <a:pPr algn="ctr"/>
              <a:r>
                <a:rPr lang="en-US" altLang="zh-CN" sz="2400" dirty="0">
                  <a:solidFill>
                    <a:schemeClr val="tx1"/>
                  </a:solidFill>
                  <a:latin typeface="Helvetica Neue"/>
                  <a:cs typeface="Helvetica Neue"/>
                </a:rPr>
                <a:t>(or</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bigger)</a:t>
              </a:r>
              <a:endParaRPr lang="en-US" sz="2400" dirty="0">
                <a:solidFill>
                  <a:schemeClr val="tx1"/>
                </a:solidFill>
                <a:latin typeface="Helvetica Neue"/>
                <a:cs typeface="Helvetica Neue"/>
              </a:endParaRPr>
            </a:p>
          </p:txBody>
        </p:sp>
        <p:sp>
          <p:nvSpPr>
            <p:cNvPr id="18" name="Rounded Rectangle 17">
              <a:extLst>
                <a:ext uri="{FF2B5EF4-FFF2-40B4-BE49-F238E27FC236}">
                  <a16:creationId xmlns:a16="http://schemas.microsoft.com/office/drawing/2014/main" id="{598EABCE-5FF9-AE7C-8533-BE6A2BCB4BF2}"/>
                </a:ext>
              </a:extLst>
            </p:cNvPr>
            <p:cNvSpPr/>
            <p:nvPr/>
          </p:nvSpPr>
          <p:spPr>
            <a:xfrm>
              <a:off x="668958" y="3814664"/>
              <a:ext cx="2115671" cy="949034"/>
            </a:xfrm>
            <a:prstGeom prst="roundRect">
              <a:avLst>
                <a:gd name="adj" fmla="val 12503"/>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Human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feedback</a:t>
              </a:r>
              <a:endParaRPr lang="en-US" sz="2400" dirty="0">
                <a:solidFill>
                  <a:schemeClr val="tx1"/>
                </a:solidFill>
                <a:latin typeface="Helvetica Neue"/>
                <a:cs typeface="Helvetica Neue"/>
              </a:endParaRPr>
            </a:p>
          </p:txBody>
        </p:sp>
        <p:cxnSp>
          <p:nvCxnSpPr>
            <p:cNvPr id="20" name="Straight Arrow Connector 19">
              <a:extLst>
                <a:ext uri="{FF2B5EF4-FFF2-40B4-BE49-F238E27FC236}">
                  <a16:creationId xmlns:a16="http://schemas.microsoft.com/office/drawing/2014/main" id="{6606F379-3656-AD8F-AD18-E5B34E4C29EB}"/>
                </a:ext>
              </a:extLst>
            </p:cNvPr>
            <p:cNvCxnSpPr>
              <a:cxnSpLocks/>
              <a:stCxn id="16" idx="3"/>
            </p:cNvCxnSpPr>
            <p:nvPr/>
          </p:nvCxnSpPr>
          <p:spPr>
            <a:xfrm>
              <a:off x="2784630" y="2907359"/>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CB373B-ACB1-323B-B83C-C34B0805927E}"/>
                </a:ext>
              </a:extLst>
            </p:cNvPr>
            <p:cNvSpPr txBox="1"/>
            <p:nvPr/>
          </p:nvSpPr>
          <p:spPr>
            <a:xfrm>
              <a:off x="2934873" y="23689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Pre-training</a:t>
              </a:r>
            </a:p>
          </p:txBody>
        </p:sp>
        <p:sp>
          <p:nvSpPr>
            <p:cNvPr id="25" name="TextBox 24">
              <a:extLst>
                <a:ext uri="{FF2B5EF4-FFF2-40B4-BE49-F238E27FC236}">
                  <a16:creationId xmlns:a16="http://schemas.microsoft.com/office/drawing/2014/main" id="{72CE747A-6920-74BF-5AAD-A58039FCABFF}"/>
                </a:ext>
              </a:extLst>
            </p:cNvPr>
            <p:cNvSpPr txBox="1"/>
            <p:nvPr/>
          </p:nvSpPr>
          <p:spPr>
            <a:xfrm>
              <a:off x="2515689" y="2937701"/>
              <a:ext cx="3603811" cy="523220"/>
            </a:xfrm>
            <a:prstGeom prst="rect">
              <a:avLst/>
            </a:prstGeom>
            <a:noFill/>
          </p:spPr>
          <p:txBody>
            <a:bodyPr wrap="square">
              <a:spAutoFit/>
            </a:bodyPr>
            <a:lstStyle/>
            <a:p>
              <a:pPr algn="ctr"/>
              <a:r>
                <a:rPr lang="en-US" altLang="zh-CN" sz="2800" i="1" dirty="0">
                  <a:latin typeface="Helvetica Neue" panose="02000503000000020004" pitchFamily="2" charset="0"/>
                  <a:ea typeface="Helvetica Neue" panose="02000503000000020004" pitchFamily="2" charset="0"/>
                  <a:cs typeface="Helvetica Neue" panose="02000503000000020004" pitchFamily="2" charset="0"/>
                </a:rPr>
                <a:t>(self-supervision)</a:t>
              </a:r>
              <a:endParaRPr lang="en-US" sz="2800" i="1"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2EC6A50B-D409-C570-F9C6-F8A7FBB8701D}"/>
                </a:ext>
              </a:extLst>
            </p:cNvPr>
            <p:cNvCxnSpPr>
              <a:cxnSpLocks/>
            </p:cNvCxnSpPr>
            <p:nvPr/>
          </p:nvCxnSpPr>
          <p:spPr>
            <a:xfrm>
              <a:off x="2784630" y="4242560"/>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C3881B2-68A8-3416-0C52-E22BE3331108}"/>
                </a:ext>
              </a:extLst>
            </p:cNvPr>
            <p:cNvSpPr txBox="1"/>
            <p:nvPr/>
          </p:nvSpPr>
          <p:spPr>
            <a:xfrm>
              <a:off x="2934873" y="37581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
              </a:r>
              <a:r>
                <a:rPr lang="zh-CN" altLang="en-US" sz="2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L.</a:t>
              </a:r>
            </a:p>
          </p:txBody>
        </p:sp>
        <p:sp>
          <p:nvSpPr>
            <p:cNvPr id="32" name="Rectangle 31">
              <a:extLst>
                <a:ext uri="{FF2B5EF4-FFF2-40B4-BE49-F238E27FC236}">
                  <a16:creationId xmlns:a16="http://schemas.microsoft.com/office/drawing/2014/main" id="{8C8AF754-9811-D510-BD4D-A86169A3FDF7}"/>
                </a:ext>
              </a:extLst>
            </p:cNvPr>
            <p:cNvSpPr/>
            <p:nvPr/>
          </p:nvSpPr>
          <p:spPr>
            <a:xfrm>
              <a:off x="33942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r>
                <a:rPr lang="zh-CN" altLang="en-US" sz="2500" dirty="0">
                  <a:latin typeface="Helvetica Neue"/>
                  <a:cs typeface="Helvetica Neue"/>
                </a:rPr>
                <a:t> </a:t>
              </a:r>
              <a:r>
                <a:rPr lang="en-US" altLang="zh-CN" sz="2500" dirty="0">
                  <a:latin typeface="Helvetica Neue"/>
                  <a:cs typeface="Helvetica Neue"/>
                </a:rPr>
                <a:t>(e.g.</a:t>
              </a:r>
              <a:r>
                <a:rPr lang="zh-CN" altLang="en-US" sz="2500" dirty="0">
                  <a:latin typeface="Helvetica Neue"/>
                  <a:cs typeface="Helvetica Neue"/>
                </a:rPr>
                <a:t> </a:t>
              </a:r>
              <a:r>
                <a:rPr lang="en-US" altLang="zh-CN" sz="2500" dirty="0">
                  <a:latin typeface="Helvetica Neue"/>
                  <a:cs typeface="Helvetica Neue"/>
                </a:rPr>
                <a:t>question)</a:t>
              </a:r>
              <a:endParaRPr lang="en-US" sz="2500" dirty="0">
                <a:latin typeface="Helvetica Neue"/>
                <a:cs typeface="Helvetica Neue"/>
              </a:endParaRPr>
            </a:p>
          </p:txBody>
        </p:sp>
        <p:cxnSp>
          <p:nvCxnSpPr>
            <p:cNvPr id="36" name="Straight Arrow Connector 35">
              <a:extLst>
                <a:ext uri="{FF2B5EF4-FFF2-40B4-BE49-F238E27FC236}">
                  <a16:creationId xmlns:a16="http://schemas.microsoft.com/office/drawing/2014/main" id="{EE31AA7F-AB3A-FCAD-D86B-FA1DFBFFD15C}"/>
                </a:ext>
              </a:extLst>
            </p:cNvPr>
            <p:cNvCxnSpPr>
              <a:cxnSpLocks/>
              <a:stCxn id="17" idx="2"/>
              <a:endCxn id="37" idx="0"/>
            </p:cNvCxnSpPr>
            <p:nvPr/>
          </p:nvCxnSpPr>
          <p:spPr>
            <a:xfrm>
              <a:off x="6789124" y="4763697"/>
              <a:ext cx="0" cy="59866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520F457-CCA3-1DAC-8D9A-89F9836264E4}"/>
                </a:ext>
              </a:extLst>
            </p:cNvPr>
            <p:cNvSpPr/>
            <p:nvPr/>
          </p:nvSpPr>
          <p:spPr>
            <a:xfrm>
              <a:off x="5957158"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cxnSp>
          <p:nvCxnSpPr>
            <p:cNvPr id="68" name="Elbow Connector 67">
              <a:extLst>
                <a:ext uri="{FF2B5EF4-FFF2-40B4-BE49-F238E27FC236}">
                  <a16:creationId xmlns:a16="http://schemas.microsoft.com/office/drawing/2014/main" id="{21B67385-CA12-B95E-68D6-8549F31192F4}"/>
                </a:ext>
              </a:extLst>
            </p:cNvPr>
            <p:cNvCxnSpPr>
              <a:cxnSpLocks/>
              <a:stCxn id="32" idx="0"/>
            </p:cNvCxnSpPr>
            <p:nvPr/>
          </p:nvCxnSpPr>
          <p:spPr>
            <a:xfrm rot="5400000" flipH="1" flipV="1">
              <a:off x="4711695" y="4193098"/>
              <a:ext cx="790362" cy="1548167"/>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7FD2845E-D65C-18D6-C705-E41E25892E0D}"/>
              </a:ext>
            </a:extLst>
          </p:cNvPr>
          <p:cNvSpPr txBox="1"/>
          <p:nvPr/>
        </p:nvSpPr>
        <p:spPr>
          <a:xfrm>
            <a:off x="7060013" y="6573269"/>
            <a:ext cx="904734"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grpSp>
        <p:nvGrpSpPr>
          <p:cNvPr id="5" name="Group 4">
            <a:extLst>
              <a:ext uri="{FF2B5EF4-FFF2-40B4-BE49-F238E27FC236}">
                <a16:creationId xmlns:a16="http://schemas.microsoft.com/office/drawing/2014/main" id="{47A37841-07DB-D3D0-7552-CDA12E2FE594}"/>
              </a:ext>
            </a:extLst>
          </p:cNvPr>
          <p:cNvGrpSpPr/>
          <p:nvPr/>
        </p:nvGrpSpPr>
        <p:grpSpPr>
          <a:xfrm>
            <a:off x="8772773" y="770237"/>
            <a:ext cx="7202373" cy="7060578"/>
            <a:chOff x="8772773" y="770237"/>
            <a:chExt cx="7202373" cy="7060578"/>
          </a:xfrm>
        </p:grpSpPr>
        <p:sp>
          <p:nvSpPr>
            <p:cNvPr id="10" name="Rectangle 9">
              <a:extLst>
                <a:ext uri="{FF2B5EF4-FFF2-40B4-BE49-F238E27FC236}">
                  <a16:creationId xmlns:a16="http://schemas.microsoft.com/office/drawing/2014/main" id="{C99DDB7E-1EE6-4285-24CD-19E6AA6ED7FC}"/>
                </a:ext>
              </a:extLst>
            </p:cNvPr>
            <p:cNvSpPr/>
            <p:nvPr/>
          </p:nvSpPr>
          <p:spPr>
            <a:xfrm>
              <a:off x="9015377" y="534943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B5492DE1-ED9D-FC16-9F9B-C3AB0017C352}"/>
                </a:ext>
              </a:extLst>
            </p:cNvPr>
            <p:cNvSpPr/>
            <p:nvPr/>
          </p:nvSpPr>
          <p:spPr>
            <a:xfrm>
              <a:off x="8948098" y="5272352"/>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4E3BAD3F-AE35-4093-F345-A4402870C53F}"/>
                </a:ext>
              </a:extLst>
            </p:cNvPr>
            <p:cNvSpPr/>
            <p:nvPr/>
          </p:nvSpPr>
          <p:spPr>
            <a:xfrm>
              <a:off x="8875021" y="519615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 Placeholder 1">
              <a:extLst>
                <a:ext uri="{FF2B5EF4-FFF2-40B4-BE49-F238E27FC236}">
                  <a16:creationId xmlns:a16="http://schemas.microsoft.com/office/drawing/2014/main" id="{C9FE66A6-22E0-977B-8877-994129CD3084}"/>
                </a:ext>
              </a:extLst>
            </p:cNvPr>
            <p:cNvSpPr txBox="1">
              <a:spLocks/>
            </p:cNvSpPr>
            <p:nvPr/>
          </p:nvSpPr>
          <p:spPr bwMode="auto">
            <a:xfrm>
              <a:off x="8772775" y="1407547"/>
              <a:ext cx="6814268"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ctr" defTabSz="724836" rtl="0" fontAlgn="base">
                <a:lnSpc>
                  <a:spcPct val="90000"/>
                </a:lnSpc>
                <a:spcBef>
                  <a:spcPts val="2000"/>
                </a:spcBef>
                <a:spcAft>
                  <a:spcPct val="0"/>
                </a:spcAft>
                <a:buFont typeface="Arial" charset="0"/>
                <a:buNone/>
                <a:defRPr sz="3099" b="0" i="1" kern="1200">
                  <a:solidFill>
                    <a:srgbClr val="98938A"/>
                  </a:solidFill>
                  <a:latin typeface="Georgia"/>
                  <a:ea typeface="ＭＳ Ｐゴシック" charset="0"/>
                  <a:cs typeface="Georgia"/>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highlight>
                    <a:srgbClr val="FFFF00"/>
                  </a:highlight>
                </a:rPr>
                <a:t>Knowledge</a:t>
              </a:r>
              <a:r>
                <a:rPr lang="zh-CN" altLang="en-US" dirty="0">
                  <a:solidFill>
                    <a:schemeClr val="bg2">
                      <a:lumMod val="10000"/>
                    </a:schemeClr>
                  </a:solidFill>
                  <a:highlight>
                    <a:srgbClr val="FFFF00"/>
                  </a:highlight>
                </a:rPr>
                <a:t> </a:t>
              </a:r>
              <a:r>
                <a:rPr lang="en-US" altLang="zh-CN" dirty="0">
                  <a:solidFill>
                    <a:schemeClr val="bg2">
                      <a:lumMod val="10000"/>
                    </a:schemeClr>
                  </a:solidFill>
                  <a:highlight>
                    <a:srgbClr val="FFFF00"/>
                  </a:highlight>
                </a:rPr>
                <a:t>Augmentation</a:t>
              </a:r>
              <a:endParaRPr lang="en-US" dirty="0">
                <a:solidFill>
                  <a:schemeClr val="bg2">
                    <a:lumMod val="10000"/>
                  </a:schemeClr>
                </a:solidFill>
                <a:highlight>
                  <a:srgbClr val="FFFF00"/>
                </a:highlight>
              </a:endParaRPr>
            </a:p>
          </p:txBody>
        </p:sp>
        <p:sp>
          <p:nvSpPr>
            <p:cNvPr id="13" name="Title 3">
              <a:extLst>
                <a:ext uri="{FF2B5EF4-FFF2-40B4-BE49-F238E27FC236}">
                  <a16:creationId xmlns:a16="http://schemas.microsoft.com/office/drawing/2014/main" id="{DEC51B2F-63E3-2BD9-B079-2B0FA12FD48B}"/>
                </a:ext>
              </a:extLst>
            </p:cNvPr>
            <p:cNvSpPr txBox="1">
              <a:spLocks/>
            </p:cNvSpPr>
            <p:nvPr/>
          </p:nvSpPr>
          <p:spPr bwMode="auto">
            <a:xfrm>
              <a:off x="8772773" y="770237"/>
              <a:ext cx="6814269"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t>Open-Book</a:t>
              </a:r>
              <a:endParaRPr lang="en-US" dirty="0"/>
            </a:p>
          </p:txBody>
        </p:sp>
        <p:grpSp>
          <p:nvGrpSpPr>
            <p:cNvPr id="83" name="Group 82">
              <a:extLst>
                <a:ext uri="{FF2B5EF4-FFF2-40B4-BE49-F238E27FC236}">
                  <a16:creationId xmlns:a16="http://schemas.microsoft.com/office/drawing/2014/main" id="{EFE84F78-C1AD-6F47-2A64-72FC17A4DABB}"/>
                </a:ext>
              </a:extLst>
            </p:cNvPr>
            <p:cNvGrpSpPr/>
            <p:nvPr/>
          </p:nvGrpSpPr>
          <p:grpSpPr>
            <a:xfrm>
              <a:off x="8941740" y="2354722"/>
              <a:ext cx="6677093" cy="5476093"/>
              <a:chOff x="8941740" y="2354722"/>
              <a:chExt cx="6677093" cy="5476093"/>
            </a:xfrm>
          </p:grpSpPr>
          <p:sp>
            <p:nvSpPr>
              <p:cNvPr id="14" name="Rounded Rectangle 13">
                <a:extLst>
                  <a:ext uri="{FF2B5EF4-FFF2-40B4-BE49-F238E27FC236}">
                    <a16:creationId xmlns:a16="http://schemas.microsoft.com/office/drawing/2014/main" id="{7EB25F6B-CC1A-2A24-6405-5D103AEEFF0E}"/>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41" name="Rectangle 40">
                <a:extLst>
                  <a:ext uri="{FF2B5EF4-FFF2-40B4-BE49-F238E27FC236}">
                    <a16:creationId xmlns:a16="http://schemas.microsoft.com/office/drawing/2014/main" id="{4D43A9E0-EE4D-8403-A8BC-3D81962C5773}"/>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42" name="Rectangle 41">
                <a:extLst>
                  <a:ext uri="{FF2B5EF4-FFF2-40B4-BE49-F238E27FC236}">
                    <a16:creationId xmlns:a16="http://schemas.microsoft.com/office/drawing/2014/main" id="{5B5F1053-1457-D847-D687-4A72CB9ABF2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43" name="Rounded Rectangle 42">
                <a:extLst>
                  <a:ext uri="{FF2B5EF4-FFF2-40B4-BE49-F238E27FC236}">
                    <a16:creationId xmlns:a16="http://schemas.microsoft.com/office/drawing/2014/main" id="{972FE3B2-77DF-DB53-BD46-BE5AC6130539}"/>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a:p>
                <a:pPr algn="ctr"/>
                <a:r>
                  <a:rPr lang="en-US" altLang="zh-CN" sz="2400" dirty="0">
                    <a:solidFill>
                      <a:schemeClr val="tx1"/>
                    </a:solidFill>
                    <a:latin typeface="Helvetica Neue"/>
                    <a:cs typeface="Helvetica Neue"/>
                  </a:rPr>
                  <a:t>(~0.12B)</a:t>
                </a:r>
                <a:endParaRPr lang="en-US" sz="2400" dirty="0">
                  <a:solidFill>
                    <a:schemeClr val="tx1"/>
                  </a:solidFill>
                  <a:latin typeface="Helvetica Neue"/>
                  <a:cs typeface="Helvetica Neue"/>
                </a:endParaRPr>
              </a:p>
            </p:txBody>
          </p:sp>
          <p:sp>
            <p:nvSpPr>
              <p:cNvPr id="45" name="TextBox 44">
                <a:extLst>
                  <a:ext uri="{FF2B5EF4-FFF2-40B4-BE49-F238E27FC236}">
                    <a16:creationId xmlns:a16="http://schemas.microsoft.com/office/drawing/2014/main" id="{79B99A93-6BB7-E444-BA57-A87999D4ECD4}"/>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46" name="Rectangle 45">
                <a:extLst>
                  <a:ext uri="{FF2B5EF4-FFF2-40B4-BE49-F238E27FC236}">
                    <a16:creationId xmlns:a16="http://schemas.microsoft.com/office/drawing/2014/main" id="{E8E84B6F-3396-C0CC-180C-B111FEDE065A}"/>
                  </a:ext>
                </a:extLst>
              </p:cNvPr>
              <p:cNvSpPr/>
              <p:nvPr/>
            </p:nvSpPr>
            <p:spPr>
              <a:xfrm>
                <a:off x="11165212" y="5349436"/>
                <a:ext cx="2299316"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p>
            </p:txBody>
          </p:sp>
          <p:cxnSp>
            <p:nvCxnSpPr>
              <p:cNvPr id="47" name="Straight Arrow Connector 46">
                <a:extLst>
                  <a:ext uri="{FF2B5EF4-FFF2-40B4-BE49-F238E27FC236}">
                    <a16:creationId xmlns:a16="http://schemas.microsoft.com/office/drawing/2014/main" id="{787A9E40-C3C6-E62A-C9A8-D96D2267B015}"/>
                  </a:ext>
                </a:extLst>
              </p:cNvPr>
              <p:cNvCxnSpPr>
                <a:cxnSpLocks/>
                <a:stCxn id="41" idx="0"/>
                <a:endCxn id="4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3E7CA8E-2148-12A6-AA5F-ECDB4D18C5DF}"/>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AF40E323-D0A7-D0CD-91F2-ED2C3F8FC64B}"/>
                  </a:ext>
                </a:extLst>
              </p:cNvPr>
              <p:cNvCxnSpPr>
                <a:stCxn id="43" idx="0"/>
                <a:endCxn id="14"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57" name="Rounded Rectangle 56">
                <a:extLst>
                  <a:ext uri="{FF2B5EF4-FFF2-40B4-BE49-F238E27FC236}">
                    <a16:creationId xmlns:a16="http://schemas.microsoft.com/office/drawing/2014/main" id="{D030DD81-3301-7F17-7FCA-D0026037ED99}"/>
                  </a:ext>
                </a:extLst>
              </p:cNvPr>
              <p:cNvSpPr/>
              <p:nvPr/>
            </p:nvSpPr>
            <p:spPr>
              <a:xfrm>
                <a:off x="11062558" y="7004984"/>
                <a:ext cx="3119607"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Reader/Generator</a:t>
                </a:r>
              </a:p>
              <a:p>
                <a:pPr algn="ctr"/>
                <a:r>
                  <a:rPr lang="en-US" altLang="zh-CN" sz="2400" dirty="0">
                    <a:solidFill>
                      <a:schemeClr val="tx1"/>
                    </a:solidFill>
                    <a:latin typeface="Helvetica Neue"/>
                    <a:cs typeface="Helvetica Neue"/>
                  </a:rPr>
                  <a:t>(&lt;</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0.25B</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endParaRPr lang="en-US" sz="2400" dirty="0">
                  <a:solidFill>
                    <a:schemeClr val="tx1"/>
                  </a:solidFill>
                  <a:latin typeface="Helvetica Neue"/>
                  <a:cs typeface="Helvetica Neue"/>
                </a:endParaRPr>
              </a:p>
            </p:txBody>
          </p:sp>
          <p:cxnSp>
            <p:nvCxnSpPr>
              <p:cNvPr id="62" name="Straight Arrow Connector 61">
                <a:extLst>
                  <a:ext uri="{FF2B5EF4-FFF2-40B4-BE49-F238E27FC236}">
                    <a16:creationId xmlns:a16="http://schemas.microsoft.com/office/drawing/2014/main" id="{D693B08C-5AAE-2FA3-C0E7-01ADC6F24FF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D62539E8-F2D3-625F-2683-7E0E2EF80700}"/>
                  </a:ext>
                </a:extLst>
              </p:cNvPr>
              <p:cNvCxnSpPr>
                <a:cxnSpLocks/>
                <a:stCxn id="41" idx="2"/>
                <a:endCxn id="57" idx="1"/>
              </p:cNvCxnSpPr>
              <p:nvPr/>
            </p:nvCxnSpPr>
            <p:spPr>
              <a:xfrm rot="16200000" flipH="1">
                <a:off x="9918764" y="6274106"/>
                <a:ext cx="1105278" cy="1182309"/>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Elbow Connector 79">
                <a:extLst>
                  <a:ext uri="{FF2B5EF4-FFF2-40B4-BE49-F238E27FC236}">
                    <a16:creationId xmlns:a16="http://schemas.microsoft.com/office/drawing/2014/main" id="{6F1BF2BF-0AA0-CBA6-37BA-74BB16AA4202}"/>
                  </a:ext>
                </a:extLst>
              </p:cNvPr>
              <p:cNvCxnSpPr>
                <a:cxnSpLocks/>
                <a:stCxn id="57" idx="3"/>
                <a:endCxn id="42" idx="2"/>
              </p:cNvCxnSpPr>
              <p:nvPr/>
            </p:nvCxnSpPr>
            <p:spPr>
              <a:xfrm flipV="1">
                <a:off x="14182165" y="6312622"/>
                <a:ext cx="472801"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6FDB86AB-2FA3-2A27-C5C2-AFCAD408BEE3}"/>
                </a:ext>
              </a:extLst>
            </p:cNvPr>
            <p:cNvSpPr txBox="1"/>
            <p:nvPr/>
          </p:nvSpPr>
          <p:spPr>
            <a:xfrm>
              <a:off x="14654965" y="6572545"/>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grpSp>
      <p:sp>
        <p:nvSpPr>
          <p:cNvPr id="8" name="Slide Number Placeholder 7">
            <a:extLst>
              <a:ext uri="{FF2B5EF4-FFF2-40B4-BE49-F238E27FC236}">
                <a16:creationId xmlns:a16="http://schemas.microsoft.com/office/drawing/2014/main" id="{19367CB9-F158-2D9D-452F-68691105B92E}"/>
              </a:ext>
            </a:extLst>
          </p:cNvPr>
          <p:cNvSpPr>
            <a:spLocks noGrp="1"/>
          </p:cNvSpPr>
          <p:nvPr>
            <p:ph type="sldNum" sz="quarter" idx="11"/>
          </p:nvPr>
        </p:nvSpPr>
        <p:spPr/>
        <p:txBody>
          <a:bodyPr/>
          <a:lstStyle/>
          <a:p>
            <a:pPr>
              <a:defRPr/>
            </a:pPr>
            <a:fld id="{91F31FA6-B0B4-9940-9B47-E6B321700686}" type="slidenum">
              <a:rPr lang="en-US" smtClean="0"/>
              <a:pPr>
                <a:defRPr/>
              </a:pPr>
              <a:t>18</a:t>
            </a:fld>
            <a:endParaRPr lang="en-US"/>
          </a:p>
        </p:txBody>
      </p:sp>
      <p:sp>
        <p:nvSpPr>
          <p:cNvPr id="21" name="TextBox 20">
            <a:extLst>
              <a:ext uri="{FF2B5EF4-FFF2-40B4-BE49-F238E27FC236}">
                <a16:creationId xmlns:a16="http://schemas.microsoft.com/office/drawing/2014/main" id="{AAC6FDEE-E71E-0183-55F0-9FEFD7368CEE}"/>
              </a:ext>
            </a:extLst>
          </p:cNvPr>
          <p:cNvSpPr txBox="1"/>
          <p:nvPr/>
        </p:nvSpPr>
        <p:spPr>
          <a:xfrm>
            <a:off x="668958" y="6978271"/>
            <a:ext cx="8277266" cy="1569660"/>
          </a:xfrm>
          <a:prstGeom prst="rect">
            <a:avLst/>
          </a:prstGeom>
          <a:noFill/>
        </p:spPr>
        <p:txBody>
          <a:bodyPr wrap="none" rtlCol="0">
            <a:spAutoFit/>
          </a:bodyPr>
          <a:lstStyle/>
          <a:p>
            <a:pPr marL="342900" indent="-342900">
              <a:buFont typeface="Arial" panose="020B0604020202020204" pitchFamily="34" charset="0"/>
              <a:buChar char="•"/>
            </a:pPr>
            <a:r>
              <a:rPr lang="en-US" altLang="zh-CN" sz="3200" b="1" dirty="0">
                <a:solidFill>
                  <a:srgbClr val="C00000"/>
                </a:solidFill>
                <a:latin typeface="Helvetica Neue"/>
                <a:cs typeface="Helvetica Neue"/>
              </a:rPr>
              <a:t>Lack</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of</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recent</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specialized</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knowledge</a:t>
            </a:r>
          </a:p>
          <a:p>
            <a:pPr marL="342900" indent="-342900">
              <a:buFont typeface="Arial" panose="020B0604020202020204" pitchFamily="34" charset="0"/>
              <a:buChar char="•"/>
            </a:pPr>
            <a:r>
              <a:rPr lang="en-US" altLang="zh-CN" sz="3200" b="1" dirty="0">
                <a:solidFill>
                  <a:srgbClr val="C00000"/>
                </a:solidFill>
                <a:latin typeface="Helvetica Neue"/>
                <a:cs typeface="Helvetica Neue"/>
              </a:rPr>
              <a:t>Lack</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of</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fine-tuning</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flexibility</a:t>
            </a:r>
          </a:p>
          <a:p>
            <a:pPr marL="342900" indent="-342900">
              <a:buFont typeface="Arial" panose="020B0604020202020204" pitchFamily="34" charset="0"/>
              <a:buChar char="•"/>
            </a:pPr>
            <a:r>
              <a:rPr lang="en-US" altLang="zh-CN" sz="3200" b="1" dirty="0">
                <a:solidFill>
                  <a:srgbClr val="C00000"/>
                </a:solidFill>
                <a:latin typeface="Helvetica Neue"/>
                <a:cs typeface="Helvetica Neue"/>
              </a:rPr>
              <a:t>Lack</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of</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evidence</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traceability</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reliability</a:t>
            </a:r>
          </a:p>
        </p:txBody>
      </p:sp>
    </p:spTree>
    <p:extLst>
      <p:ext uri="{BB962C8B-B14F-4D97-AF65-F5344CB8AC3E}">
        <p14:creationId xmlns:p14="http://schemas.microsoft.com/office/powerpoint/2010/main" val="106825077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these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a:xfrm>
            <a:off x="668957" y="2173762"/>
            <a:ext cx="11523043" cy="5504516"/>
          </a:xfrm>
        </p:spPr>
        <p:txBody>
          <a:bodyPr/>
          <a:lstStyle/>
          <a:p>
            <a:pPr marL="457200" indent="-457200">
              <a:buFont typeface="Arial" panose="020B0604020202020204" pitchFamily="34" charset="0"/>
              <a:buChar char="•"/>
            </a:pPr>
            <a:r>
              <a:rPr lang="en-US" sz="2800" b="1" dirty="0"/>
              <a:t>Math Reasoning</a:t>
            </a:r>
          </a:p>
          <a:p>
            <a:pPr marL="757189" lvl="1" indent="-457200">
              <a:buFont typeface="Arial" panose="020B0604020202020204" pitchFamily="34" charset="0"/>
              <a:buChar char="•"/>
            </a:pPr>
            <a:r>
              <a:rPr lang="en-US" sz="2400" dirty="0"/>
              <a:t>Input: Roger has 5 tennis balls. He buys 2 more cans of tennis balls. Each can has 3 tennis balls. How many tennis balls does he have now?</a:t>
            </a:r>
          </a:p>
          <a:p>
            <a:pPr marL="757189" lvl="1" indent="-457200">
              <a:buFont typeface="Arial" panose="020B0604020202020204" pitchFamily="34" charset="0"/>
              <a:buChar char="•"/>
            </a:pPr>
            <a:r>
              <a:rPr lang="en-US" sz="2400" dirty="0"/>
              <a:t>Output: The answer is 11.</a:t>
            </a:r>
          </a:p>
          <a:p>
            <a:pPr marL="757189" lvl="1" indent="-457200">
              <a:buFont typeface="Arial" panose="020B0604020202020204" pitchFamily="34" charset="0"/>
              <a:buChar char="•"/>
            </a:pPr>
            <a:r>
              <a:rPr lang="en-US" altLang="zh-CN" sz="2400" dirty="0">
                <a:highlight>
                  <a:srgbClr val="FFFF00"/>
                </a:highlight>
              </a:rPr>
              <a:t>37K</a:t>
            </a:r>
            <a:r>
              <a:rPr lang="zh-CN" altLang="en-US" sz="2400" dirty="0">
                <a:highlight>
                  <a:srgbClr val="FFFF00"/>
                </a:highlight>
              </a:rPr>
              <a:t> </a:t>
            </a:r>
            <a:r>
              <a:rPr lang="en-US" altLang="zh-CN" sz="2400" dirty="0">
                <a:highlight>
                  <a:srgbClr val="FFFF00"/>
                </a:highlight>
              </a:rPr>
              <a:t>examples</a:t>
            </a:r>
            <a:r>
              <a:rPr lang="en-US" altLang="zh-CN" sz="2400" dirty="0"/>
              <a:t>:</a:t>
            </a:r>
            <a:r>
              <a:rPr lang="zh-CN" altLang="en-US" sz="2400" dirty="0"/>
              <a:t> </a:t>
            </a:r>
            <a:r>
              <a:rPr lang="en-US" altLang="zh-CN" sz="2400" dirty="0">
                <a:hlinkClick r:id="rId2"/>
              </a:rPr>
              <a:t>https://math-qa.github.io/math-QA/</a:t>
            </a:r>
            <a:r>
              <a:rPr lang="zh-CN" altLang="en-US" sz="2400" dirty="0"/>
              <a:t> </a:t>
            </a:r>
            <a:r>
              <a:rPr lang="en-US" altLang="zh-CN" sz="2400" dirty="0"/>
              <a:t>and</a:t>
            </a:r>
            <a:r>
              <a:rPr lang="zh-CN" altLang="en-US" sz="2400" dirty="0"/>
              <a:t> </a:t>
            </a:r>
            <a:r>
              <a:rPr lang="en-US" altLang="zh-CN" sz="2400" dirty="0"/>
              <a:t>many</a:t>
            </a:r>
            <a:r>
              <a:rPr lang="zh-CN" altLang="en-US" sz="2400" dirty="0"/>
              <a:t> </a:t>
            </a:r>
            <a:r>
              <a:rPr lang="en-US" altLang="zh-CN" sz="2400" dirty="0"/>
              <a:t>other</a:t>
            </a:r>
            <a:r>
              <a:rPr lang="zh-CN" altLang="en-US" sz="2400" dirty="0"/>
              <a:t> </a:t>
            </a:r>
            <a:r>
              <a:rPr lang="en-US" altLang="zh-CN" sz="2400" dirty="0"/>
              <a:t>datasets</a:t>
            </a:r>
          </a:p>
          <a:p>
            <a:pPr marL="757189" lvl="1" indent="-457200">
              <a:buFont typeface="Arial" panose="020B0604020202020204" pitchFamily="34" charset="0"/>
              <a:buChar char="•"/>
            </a:pPr>
            <a:endParaRPr lang="en-US" sz="2400" i="1"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a:t>
            </a:fld>
            <a:endParaRPr lang="en-US"/>
          </a:p>
        </p:txBody>
      </p:sp>
      <p:pic>
        <p:nvPicPr>
          <p:cNvPr id="1026" name="Picture 2">
            <a:extLst>
              <a:ext uri="{FF2B5EF4-FFF2-40B4-BE49-F238E27FC236}">
                <a16:creationId xmlns:a16="http://schemas.microsoft.com/office/drawing/2014/main" id="{343DA0AD-D298-5BFA-D9D1-18C87276D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9519" y="2088861"/>
            <a:ext cx="3284315" cy="3029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Content Placeholder 7">
                <a:extLst>
                  <a:ext uri="{FF2B5EF4-FFF2-40B4-BE49-F238E27FC236}">
                    <a16:creationId xmlns:a16="http://schemas.microsoft.com/office/drawing/2014/main" id="{FCA5FD5F-3951-8794-FE50-B9B5D67FEC6D}"/>
                  </a:ext>
                </a:extLst>
              </p:cNvPr>
              <p:cNvSpPr txBox="1">
                <a:spLocks/>
              </p:cNvSpPr>
              <p:nvPr/>
            </p:nvSpPr>
            <p:spPr bwMode="auto">
              <a:xfrm>
                <a:off x="666651" y="4670630"/>
                <a:ext cx="14783010" cy="28067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b="1" dirty="0"/>
                  <a:t>Multi-discipline Reasoning</a:t>
                </a:r>
                <a:r>
                  <a:rPr lang="zh-CN" altLang="en-US" sz="2800" b="1" dirty="0"/>
                  <a:t> </a:t>
                </a:r>
                <a:r>
                  <a:rPr lang="en-US" altLang="zh-CN" sz="2800" i="1" dirty="0"/>
                  <a:t>#m</a:t>
                </a:r>
                <a:r>
                  <a:rPr lang="en-US" sz="2800" i="1" dirty="0"/>
                  <a:t>ultimodal</a:t>
                </a:r>
                <a:r>
                  <a:rPr lang="zh-CN" altLang="en-US" sz="2800" i="1" dirty="0"/>
                  <a:t> </a:t>
                </a:r>
                <a:r>
                  <a:rPr lang="en-US" altLang="zh-CN" sz="2800" i="1" dirty="0"/>
                  <a:t>#h</a:t>
                </a:r>
                <a:r>
                  <a:rPr lang="en-US" sz="2800" i="1" dirty="0"/>
                  <a:t>ard</a:t>
                </a:r>
                <a:r>
                  <a:rPr lang="zh-CN" altLang="en-US" sz="2800" i="1" dirty="0"/>
                  <a:t> </a:t>
                </a:r>
                <a:r>
                  <a:rPr lang="en-US" altLang="zh-CN" sz="2800" i="1" dirty="0"/>
                  <a:t>#Electronics</a:t>
                </a:r>
                <a:endParaRPr lang="en-US" sz="2800" i="1" dirty="0"/>
              </a:p>
              <a:p>
                <a:pPr marL="757189" lvl="1" indent="-457200">
                  <a:buFont typeface="Arial" panose="020B0604020202020204" pitchFamily="34" charset="0"/>
                  <a:buChar char="•"/>
                </a:pPr>
                <a:r>
                  <a:rPr lang="en-US" sz="2400" dirty="0"/>
                  <a:t>Input: The circuit in &lt;image&gt; consists of a general inverter connected to a load. Suppose the range of logical </a:t>
                </a:r>
                <a14:m>
                  <m:oMath xmlns:m="http://schemas.openxmlformats.org/officeDocument/2006/math">
                    <m:r>
                      <a:rPr lang="en-US" altLang="zh-CN" sz="2400" b="0" i="1" smtClean="0">
                        <a:latin typeface="Cambria Math" panose="02040503050406030204" pitchFamily="18" charset="0"/>
                      </a:rPr>
                      <m:t>1</m:t>
                    </m:r>
                  </m:oMath>
                </a14:m>
                <a:r>
                  <a:rPr lang="zh-CN" altLang="en-US" sz="2400" dirty="0"/>
                  <a:t> </a:t>
                </a:r>
                <a:r>
                  <a:rPr lang="en-US" sz="2400" dirty="0"/>
                  <a:t>is defined to be </a:t>
                </a:r>
                <a14:m>
                  <m:oMath xmlns:m="http://schemas.openxmlformats.org/officeDocument/2006/math">
                    <m:r>
                      <a:rPr lang="en-US" altLang="zh-CN" sz="2400" b="0" i="1" smtClean="0">
                        <a:latin typeface="Cambria Math" panose="02040503050406030204" pitchFamily="18" charset="0"/>
                      </a:rPr>
                      <m:t>4</m:t>
                    </m:r>
                  </m:oMath>
                </a14:m>
                <a:r>
                  <a:rPr lang="zh-CN" altLang="en-US" sz="2400" dirty="0"/>
                  <a:t> </a:t>
                </a:r>
                <a:r>
                  <a:rPr lang="en-US" sz="2400" dirty="0"/>
                  <a:t>to </a:t>
                </a:r>
                <a14:m>
                  <m:oMath xmlns:m="http://schemas.openxmlformats.org/officeDocument/2006/math">
                    <m:r>
                      <a:rPr lang="en-US" altLang="zh-CN" sz="2400" dirty="0" smtClean="0">
                        <a:latin typeface="Cambria Math" panose="02040503050406030204" pitchFamily="18" charset="0"/>
                      </a:rPr>
                      <m:t>5</m:t>
                    </m:r>
                    <m:r>
                      <m:rPr>
                        <m:sty m:val="p"/>
                      </m:rPr>
                      <a:rPr lang="en-US" altLang="zh-CN" sz="2400" b="0" i="0" dirty="0" smtClean="0">
                        <a:latin typeface="Cambria Math" panose="02040503050406030204" pitchFamily="18" charset="0"/>
                      </a:rPr>
                      <m:t>V</m:t>
                    </m:r>
                  </m:oMath>
                </a14:m>
                <a:r>
                  <a:rPr lang="en-US" sz="2400" dirty="0"/>
                  <a:t>. Determine the minimum </a:t>
                </a:r>
                <a14:m>
                  <m:oMath xmlns:m="http://schemas.openxmlformats.org/officeDocument/2006/math">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𝑅</m:t>
                        </m:r>
                      </m:e>
                      <m:sub>
                        <m:r>
                          <a:rPr lang="en-US" altLang="zh-CN" sz="2400" b="0" i="1" dirty="0" smtClean="0">
                            <a:latin typeface="Cambria Math" panose="02040503050406030204" pitchFamily="18" charset="0"/>
                          </a:rPr>
                          <m:t>𝐿</m:t>
                        </m:r>
                      </m:sub>
                    </m:sSub>
                  </m:oMath>
                </a14:m>
                <a:r>
                  <a:rPr lang="zh-CN" altLang="en-US" sz="2400" dirty="0"/>
                  <a:t> </a:t>
                </a:r>
                <a:r>
                  <a:rPr lang="en-US" sz="2400" dirty="0"/>
                  <a:t>in order that the output be 1 when the input voltage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oMath>
                </a14:m>
                <a:r>
                  <a:rPr lang="en-US" sz="2400" dirty="0"/>
                  <a:t> is </a:t>
                </a:r>
                <a14:m>
                  <m:oMath xmlns:m="http://schemas.openxmlformats.org/officeDocument/2006/math">
                    <m:r>
                      <a:rPr lang="en-US" altLang="zh-CN" sz="2400" b="0" i="1" smtClean="0">
                        <a:latin typeface="Cambria Math" panose="02040503050406030204" pitchFamily="18" charset="0"/>
                      </a:rPr>
                      <m:t>0</m:t>
                    </m:r>
                  </m:oMath>
                </a14:m>
                <a:r>
                  <a:rPr lang="en-US" sz="2400" dirty="0"/>
                  <a:t>.</a:t>
                </a:r>
              </a:p>
              <a:p>
                <a:pPr marL="757189" lvl="1" indent="-457200">
                  <a:buFont typeface="Arial" panose="020B0604020202020204" pitchFamily="34" charset="0"/>
                  <a:buChar char="•"/>
                </a:pPr>
                <a:r>
                  <a:rPr lang="en-US" sz="2400" dirty="0"/>
                  <a:t>Output: </a:t>
                </a:r>
                <a14:m>
                  <m:oMath xmlns:m="http://schemas.openxmlformats.org/officeDocument/2006/math">
                    <m:r>
                      <a:rPr lang="en-US" altLang="zh-CN" sz="2400" b="0" i="0" smtClean="0">
                        <a:latin typeface="Cambria Math" panose="02040503050406030204" pitchFamily="18" charset="0"/>
                      </a:rPr>
                      <m:t>20</m:t>
                    </m:r>
                    <m:r>
                      <a:rPr lang="en-US" altLang="zh-CN" sz="2400" b="0" i="1" smtClean="0">
                        <a:latin typeface="Cambria Math" panose="02040503050406030204" pitchFamily="18" charset="0"/>
                      </a:rPr>
                      <m:t>𝑘</m:t>
                    </m:r>
                    <m:r>
                      <m:rPr>
                        <m:sty m:val="p"/>
                      </m:rPr>
                      <a:rPr lang="el-GR" altLang="zh-CN" sz="2400" b="0" i="1" smtClean="0">
                        <a:latin typeface="Cambria Math" panose="02040503050406030204" pitchFamily="18" charset="0"/>
                        <a:ea typeface="Cambria Math" panose="02040503050406030204" pitchFamily="18" charset="0"/>
                      </a:rPr>
                      <m:t>Ω</m:t>
                    </m:r>
                  </m:oMath>
                </a14:m>
                <a:r>
                  <a:rPr lang="en-US" sz="2400" dirty="0"/>
                  <a:t>.</a:t>
                </a:r>
              </a:p>
              <a:p>
                <a:pPr marL="757189" lvl="1" indent="-457200">
                  <a:buFont typeface="Arial" panose="020B0604020202020204" pitchFamily="34" charset="0"/>
                  <a:buChar char="•"/>
                </a:pPr>
                <a:r>
                  <a:rPr lang="en-US" altLang="zh-CN" sz="2400" i="1" dirty="0"/>
                  <a:t>When the input is low, the transistor is cut off, and acts as an open circuit between the collector and emitter. Then the output voltage is simply given by voltage division: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0</m:t>
                        </m:r>
                      </m:sub>
                    </m:sSub>
                    <m:r>
                      <a:rPr lang="en-US" altLang="zh-CN" sz="2400" b="0" i="1" dirty="0" smtClean="0">
                        <a:latin typeface="Cambria Math" panose="02040503050406030204" pitchFamily="18" charset="0"/>
                      </a:rPr>
                      <m:t>=</m:t>
                    </m:r>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𝑉</m:t>
                        </m:r>
                      </m:e>
                      <m:sub>
                        <m:r>
                          <a:rPr lang="en-US" altLang="zh-CN" sz="2400" b="0" i="1" dirty="0" smtClean="0">
                            <a:latin typeface="Cambria Math" panose="02040503050406030204" pitchFamily="18" charset="0"/>
                          </a:rPr>
                          <m:t>𝐶𝐶</m:t>
                        </m:r>
                      </m:sub>
                    </m:sSub>
                    <m:f>
                      <m:fPr>
                        <m:ctrlPr>
                          <a:rPr lang="en-US" altLang="zh-CN" sz="2400" b="0" i="1" dirty="0" smtClean="0">
                            <a:latin typeface="Cambria Math" panose="02040503050406030204" pitchFamily="18" charset="0"/>
                          </a:rPr>
                        </m:ctrlPr>
                      </m:fPr>
                      <m:num>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b="0" i="1" dirty="0" smtClean="0">
                                <a:latin typeface="Cambria Math" panose="02040503050406030204" pitchFamily="18" charset="0"/>
                              </a:rPr>
                              <m:t>𝐶</m:t>
                            </m:r>
                          </m:sub>
                        </m:sSub>
                      </m:den>
                    </m:f>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b="0" i="1" dirty="0" smtClean="0">
                            <a:latin typeface="Cambria Math" panose="02040503050406030204" pitchFamily="18" charset="0"/>
                          </a:rPr>
                          <m:t>5</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5</m:t>
                        </m:r>
                      </m:den>
                    </m:f>
                  </m:oMath>
                </a14:m>
                <a:r>
                  <a:rPr lang="en-US" altLang="zh-CN" sz="2400" i="1" dirty="0"/>
                  <a:t>.</a:t>
                </a:r>
                <a:r>
                  <a:rPr lang="zh-CN" altLang="en-US" sz="2400" i="1" dirty="0"/>
                  <a:t> </a:t>
                </a:r>
                <a:r>
                  <a:rPr lang="en-US" altLang="zh-CN" sz="2400" i="1" dirty="0"/>
                  <a:t>Now, we must have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i="1" dirty="0">
                            <a:latin typeface="Cambria Math" panose="02040503050406030204" pitchFamily="18" charset="0"/>
                          </a:rPr>
                          <m:t>0</m:t>
                        </m:r>
                      </m:sub>
                    </m:sSub>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4</m:t>
                    </m:r>
                  </m:oMath>
                </a14:m>
                <a:r>
                  <a:rPr lang="en-US" altLang="zh-CN" sz="2400" i="1" dirty="0"/>
                  <a:t>, so</a:t>
                </a:r>
                <a:r>
                  <a:rPr lang="zh-CN" altLang="en-US" sz="2400" i="1" dirty="0"/>
                  <a:t>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Thus, the load must be at least </a:t>
                </a:r>
                <a14:m>
                  <m:oMath xmlns:m="http://schemas.openxmlformats.org/officeDocument/2006/math">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for the output to be correct. }</a:t>
                </a:r>
              </a:p>
              <a:p>
                <a:pPr marL="757189" lvl="1" indent="-457200">
                  <a:buFont typeface="Arial" panose="020B0604020202020204" pitchFamily="34" charset="0"/>
                  <a:buChar char="•"/>
                </a:pPr>
                <a:r>
                  <a:rPr lang="en-US" sz="2400" dirty="0">
                    <a:highlight>
                      <a:srgbClr val="FFFF00"/>
                    </a:highlight>
                  </a:rPr>
                  <a:t>11.5K examples</a:t>
                </a:r>
                <a:r>
                  <a:rPr lang="en-US" sz="2400" dirty="0"/>
                  <a:t>: </a:t>
                </a:r>
                <a:r>
                  <a:rPr lang="en-US" sz="2400" dirty="0">
                    <a:hlinkClick r:id="rId4"/>
                  </a:rPr>
                  <a:t>https://mmmu-benchmark.github.io/</a:t>
                </a:r>
                <a:endParaRPr lang="en-US" sz="2400" dirty="0"/>
              </a:p>
            </p:txBody>
          </p:sp>
        </mc:Choice>
        <mc:Fallback xmlns="">
          <p:sp>
            <p:nvSpPr>
              <p:cNvPr id="10" name="Content Placeholder 7">
                <a:extLst>
                  <a:ext uri="{FF2B5EF4-FFF2-40B4-BE49-F238E27FC236}">
                    <a16:creationId xmlns:a16="http://schemas.microsoft.com/office/drawing/2014/main" id="{FCA5FD5F-3951-8794-FE50-B9B5D67FEC6D}"/>
                  </a:ext>
                </a:extLst>
              </p:cNvPr>
              <p:cNvSpPr txBox="1">
                <a:spLocks noRot="1" noChangeAspect="1" noMove="1" noResize="1" noEditPoints="1" noAdjustHandles="1" noChangeArrowheads="1" noChangeShapeType="1" noTextEdit="1"/>
              </p:cNvSpPr>
              <p:nvPr/>
            </p:nvSpPr>
            <p:spPr bwMode="auto">
              <a:xfrm>
                <a:off x="666651" y="4670630"/>
                <a:ext cx="14783010" cy="2806743"/>
              </a:xfrm>
              <a:prstGeom prst="rect">
                <a:avLst/>
              </a:prstGeom>
              <a:blipFill>
                <a:blip r:embed="rId5"/>
                <a:stretch>
                  <a:fillRect l="-343" t="-2703" b="-495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a:noFill/>
                  </a:rPr>
                  <a:t> </a:t>
                </a:r>
              </a:p>
            </p:txBody>
          </p:sp>
        </mc:Fallback>
      </mc:AlternateContent>
    </p:spTree>
    <p:extLst>
      <p:ext uri="{BB962C8B-B14F-4D97-AF65-F5344CB8AC3E}">
        <p14:creationId xmlns:p14="http://schemas.microsoft.com/office/powerpoint/2010/main" val="82542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19</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58B89B-1A28-606A-818D-DE07D0ABF28E}"/>
              </a:ext>
            </a:extLst>
          </p:cNvPr>
          <p:cNvGrpSpPr/>
          <p:nvPr/>
        </p:nvGrpSpPr>
        <p:grpSpPr>
          <a:xfrm>
            <a:off x="8748410" y="133636"/>
            <a:ext cx="7315200" cy="8876728"/>
            <a:chOff x="137810" y="123848"/>
            <a:chExt cx="7315200" cy="8876728"/>
          </a:xfrm>
        </p:grpSpPr>
        <p:sp>
          <p:nvSpPr>
            <p:cNvPr id="18" name="Rounded Rectangle 17">
              <a:extLst>
                <a:ext uri="{FF2B5EF4-FFF2-40B4-BE49-F238E27FC236}">
                  <a16:creationId xmlns:a16="http://schemas.microsoft.com/office/drawing/2014/main" id="{3E86D84C-2012-641F-A6BB-30C6E461BBA0}"/>
                </a:ext>
              </a:extLst>
            </p:cNvPr>
            <p:cNvSpPr/>
            <p:nvPr/>
          </p:nvSpPr>
          <p:spPr>
            <a:xfrm>
              <a:off x="137810" y="123848"/>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387170" y="1141315"/>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362310" y="233158"/>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wet</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070789" y="1135506"/>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sp>
          <p:nvSpPr>
            <p:cNvPr id="21" name="Rounded Rectangle 20">
              <a:extLst>
                <a:ext uri="{FF2B5EF4-FFF2-40B4-BE49-F238E27FC236}">
                  <a16:creationId xmlns:a16="http://schemas.microsoft.com/office/drawing/2014/main" id="{9D31C946-C3AF-7800-3D5D-8091342FBCEE}"/>
                </a:ext>
              </a:extLst>
            </p:cNvPr>
            <p:cNvSpPr/>
            <p:nvPr/>
          </p:nvSpPr>
          <p:spPr>
            <a:xfrm>
              <a:off x="137810" y="2722108"/>
              <a:ext cx="7315200" cy="1534878"/>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382379" y="3687816"/>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357519" y="2779659"/>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pound</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of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cotton</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has the same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weight</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as a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pound</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of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steel</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t>
              </a:r>
            </a:p>
          </p:txBody>
        </p:sp>
        <p:sp>
          <p:nvSpPr>
            <p:cNvPr id="33" name="TextBox 32">
              <a:extLst>
                <a:ext uri="{FF2B5EF4-FFF2-40B4-BE49-F238E27FC236}">
                  <a16:creationId xmlns:a16="http://schemas.microsoft.com/office/drawing/2014/main" id="{DB5B5B85-6D76-BCA4-82B6-17A784AD08C0}"/>
                </a:ext>
              </a:extLst>
            </p:cNvPr>
            <p:cNvSpPr txBox="1"/>
            <p:nvPr/>
          </p:nvSpPr>
          <p:spPr>
            <a:xfrm>
              <a:off x="3065998" y="3682007"/>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sp>
          <p:nvSpPr>
            <p:cNvPr id="24" name="Rounded Rectangle 23">
              <a:extLst>
                <a:ext uri="{FF2B5EF4-FFF2-40B4-BE49-F238E27FC236}">
                  <a16:creationId xmlns:a16="http://schemas.microsoft.com/office/drawing/2014/main" id="{EA0726BB-DB95-9A08-1A3A-418D8050B3DF}"/>
                </a:ext>
              </a:extLst>
            </p:cNvPr>
            <p:cNvSpPr/>
            <p:nvPr/>
          </p:nvSpPr>
          <p:spPr>
            <a:xfrm>
              <a:off x="137810" y="4340646"/>
              <a:ext cx="7315200" cy="1735127"/>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335411" y="4427832"/>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dog</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frisbee</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catch</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335410" y="5052654"/>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sp>
          <p:nvSpPr>
            <p:cNvPr id="27" name="Rounded Rectangle 26">
              <a:extLst>
                <a:ext uri="{FF2B5EF4-FFF2-40B4-BE49-F238E27FC236}">
                  <a16:creationId xmlns:a16="http://schemas.microsoft.com/office/drawing/2014/main" id="{3C919174-09D9-4991-E2B9-BC4A131792A3}"/>
                </a:ext>
              </a:extLst>
            </p:cNvPr>
            <p:cNvSpPr/>
            <p:nvPr/>
          </p:nvSpPr>
          <p:spPr>
            <a:xfrm>
              <a:off x="137810" y="6177375"/>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382379" y="6333574"/>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water</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t>
              </a:r>
            </a:p>
          </p:txBody>
        </p:sp>
        <p:sp>
          <p:nvSpPr>
            <p:cNvPr id="37" name="TextBox 36">
              <a:extLst>
                <a:ext uri="{FF2B5EF4-FFF2-40B4-BE49-F238E27FC236}">
                  <a16:creationId xmlns:a16="http://schemas.microsoft.com/office/drawing/2014/main" id="{6B334BC7-ABDE-409B-986D-912013EDEE8C}"/>
                </a:ext>
              </a:extLst>
            </p:cNvPr>
            <p:cNvSpPr txBox="1"/>
            <p:nvPr/>
          </p:nvSpPr>
          <p:spPr>
            <a:xfrm>
              <a:off x="382378" y="6958396"/>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grpSp>
        <p:nvGrpSpPr>
          <p:cNvPr id="105" name="Group 104">
            <a:extLst>
              <a:ext uri="{FF2B5EF4-FFF2-40B4-BE49-F238E27FC236}">
                <a16:creationId xmlns:a16="http://schemas.microsoft.com/office/drawing/2014/main" id="{B1621529-34B4-577B-57AE-39E3A18C4286}"/>
              </a:ext>
            </a:extLst>
          </p:cNvPr>
          <p:cNvGrpSpPr/>
          <p:nvPr/>
        </p:nvGrpSpPr>
        <p:grpSpPr>
          <a:xfrm>
            <a:off x="192390" y="160432"/>
            <a:ext cx="6315191" cy="3343819"/>
            <a:chOff x="192390" y="160432"/>
            <a:chExt cx="6315191" cy="3343819"/>
          </a:xfrm>
        </p:grpSpPr>
        <p:sp>
          <p:nvSpPr>
            <p:cNvPr id="3" name="Rounded Rectangle 2">
              <a:extLst>
                <a:ext uri="{FF2B5EF4-FFF2-40B4-BE49-F238E27FC236}">
                  <a16:creationId xmlns:a16="http://schemas.microsoft.com/office/drawing/2014/main" id="{F0425D74-920A-F4CF-5042-8E3B0CA5E729}"/>
                </a:ext>
              </a:extLst>
            </p:cNvPr>
            <p:cNvSpPr/>
            <p:nvPr/>
          </p:nvSpPr>
          <p:spPr>
            <a:xfrm>
              <a:off x="192390" y="160432"/>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Benchmark</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Datasets</a:t>
              </a:r>
            </a:p>
          </p:txBody>
        </p:sp>
        <p:sp>
          <p:nvSpPr>
            <p:cNvPr id="7" name="Can 6">
              <a:extLst>
                <a:ext uri="{FF2B5EF4-FFF2-40B4-BE49-F238E27FC236}">
                  <a16:creationId xmlns:a16="http://schemas.microsoft.com/office/drawing/2014/main" id="{22AD97AA-5629-ECEF-B6A2-508AF2ABB8AB}"/>
                </a:ext>
              </a:extLst>
            </p:cNvPr>
            <p:cNvSpPr/>
            <p:nvPr/>
          </p:nvSpPr>
          <p:spPr>
            <a:xfrm>
              <a:off x="637430" y="895001"/>
              <a:ext cx="118110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solidFill>
                    <a:schemeClr val="bg2">
                      <a:lumMod val="10000"/>
                    </a:schemeClr>
                  </a:solidFill>
                  <a:latin typeface="Times New Roman" panose="02020603050405020304" pitchFamily="18" charset="0"/>
                  <a:cs typeface="Times New Roman" panose="02020603050405020304" pitchFamily="18" charset="0"/>
                </a:rPr>
                <a:t>α</a:t>
              </a:r>
              <a:r>
                <a:rPr lang="en-US" altLang="zh-CN" sz="2800" dirty="0">
                  <a:solidFill>
                    <a:schemeClr val="bg2">
                      <a:lumMod val="10000"/>
                    </a:schemeClr>
                  </a:solidFill>
                  <a:latin typeface="Helvetica Neue"/>
                  <a:cs typeface="Helvetica Neue"/>
                </a:rPr>
                <a:t>NLI</a:t>
              </a:r>
              <a:endParaRPr lang="en-US" sz="2500" dirty="0">
                <a:solidFill>
                  <a:schemeClr val="bg2">
                    <a:lumMod val="10000"/>
                  </a:schemeClr>
                </a:solidFill>
                <a:latin typeface="Helvetica Neue"/>
                <a:cs typeface="Helvetica Neue"/>
              </a:endParaRPr>
            </a:p>
          </p:txBody>
        </p:sp>
        <p:sp>
          <p:nvSpPr>
            <p:cNvPr id="8" name="Can 7">
              <a:extLst>
                <a:ext uri="{FF2B5EF4-FFF2-40B4-BE49-F238E27FC236}">
                  <a16:creationId xmlns:a16="http://schemas.microsoft.com/office/drawing/2014/main" id="{E67FCDAA-4251-DA4D-DE43-0EA40C157E76}"/>
                </a:ext>
              </a:extLst>
            </p:cNvPr>
            <p:cNvSpPr/>
            <p:nvPr/>
          </p:nvSpPr>
          <p:spPr>
            <a:xfrm>
              <a:off x="1956318" y="915783"/>
              <a:ext cx="182880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C</a:t>
              </a:r>
              <a:r>
                <a:rPr lang="en-US" altLang="zh-CN" sz="2400" dirty="0">
                  <a:solidFill>
                    <a:schemeClr val="bg2">
                      <a:lumMod val="10000"/>
                    </a:schemeClr>
                  </a:solidFill>
                  <a:latin typeface="Helvetica Neue"/>
                  <a:cs typeface="Helvetica Neue"/>
                </a:rPr>
                <a:t>OSMOS</a:t>
              </a:r>
              <a:r>
                <a:rPr lang="en-US" altLang="zh-CN" sz="3200" dirty="0">
                  <a:solidFill>
                    <a:schemeClr val="bg2">
                      <a:lumMod val="10000"/>
                    </a:schemeClr>
                  </a:solidFill>
                  <a:latin typeface="Helvetica Neue"/>
                  <a:cs typeface="Helvetica Neue"/>
                </a:rPr>
                <a:t>QA</a:t>
              </a:r>
              <a:endParaRPr lang="en-US" sz="2000" dirty="0">
                <a:solidFill>
                  <a:schemeClr val="bg2">
                    <a:lumMod val="10000"/>
                  </a:schemeClr>
                </a:solidFill>
                <a:latin typeface="Helvetica Neue"/>
                <a:cs typeface="Helvetica Neue"/>
              </a:endParaRPr>
            </a:p>
          </p:txBody>
        </p:sp>
        <p:sp>
          <p:nvSpPr>
            <p:cNvPr id="9" name="Can 8">
              <a:extLst>
                <a:ext uri="{FF2B5EF4-FFF2-40B4-BE49-F238E27FC236}">
                  <a16:creationId xmlns:a16="http://schemas.microsoft.com/office/drawing/2014/main" id="{E8D1741C-65C7-2378-7689-A93775B6824B}"/>
                </a:ext>
              </a:extLst>
            </p:cNvPr>
            <p:cNvSpPr/>
            <p:nvPr/>
          </p:nvSpPr>
          <p:spPr>
            <a:xfrm>
              <a:off x="3964470" y="895001"/>
              <a:ext cx="156003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H</a:t>
              </a:r>
              <a:r>
                <a:rPr lang="en-US" altLang="zh-CN" sz="2400" dirty="0">
                  <a:solidFill>
                    <a:schemeClr val="bg2">
                      <a:lumMod val="10000"/>
                    </a:schemeClr>
                  </a:solidFill>
                  <a:latin typeface="Helvetica Neue"/>
                  <a:cs typeface="Helvetica Neue"/>
                </a:rPr>
                <a:t>ELLA</a:t>
              </a:r>
            </a:p>
            <a:p>
              <a:pPr algn="ctr"/>
              <a:r>
                <a:rPr lang="en-US" altLang="zh-CN" sz="3200" dirty="0">
                  <a:solidFill>
                    <a:schemeClr val="bg2">
                      <a:lumMod val="10000"/>
                    </a:schemeClr>
                  </a:solidFill>
                  <a:latin typeface="Helvetica Neue"/>
                  <a:cs typeface="Helvetica Neue"/>
                </a:rPr>
                <a:t>SWAG</a:t>
              </a:r>
              <a:endParaRPr lang="en-US" sz="2000" dirty="0">
                <a:solidFill>
                  <a:schemeClr val="bg2">
                    <a:lumMod val="10000"/>
                  </a:schemeClr>
                </a:solidFill>
                <a:latin typeface="Helvetica Neue"/>
                <a:cs typeface="Helvetica Neue"/>
              </a:endParaRPr>
            </a:p>
          </p:txBody>
        </p:sp>
        <p:sp>
          <p:nvSpPr>
            <p:cNvPr id="11" name="Can 10">
              <a:extLst>
                <a:ext uri="{FF2B5EF4-FFF2-40B4-BE49-F238E27FC236}">
                  <a16:creationId xmlns:a16="http://schemas.microsoft.com/office/drawing/2014/main" id="{342BBE16-CD24-3F35-BBB7-4B1E36E16B0A}"/>
                </a:ext>
              </a:extLst>
            </p:cNvPr>
            <p:cNvSpPr/>
            <p:nvPr/>
          </p:nvSpPr>
          <p:spPr>
            <a:xfrm>
              <a:off x="637430" y="2288099"/>
              <a:ext cx="156003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600" dirty="0">
                  <a:solidFill>
                    <a:schemeClr val="bg2">
                      <a:lumMod val="10000"/>
                    </a:schemeClr>
                  </a:solidFill>
                  <a:latin typeface="Helvetica Neue"/>
                  <a:cs typeface="Helvetica Neue"/>
                </a:rPr>
                <a:t>PIQA</a:t>
              </a:r>
              <a:endParaRPr lang="en-US" sz="2400" dirty="0">
                <a:solidFill>
                  <a:schemeClr val="bg2">
                    <a:lumMod val="10000"/>
                  </a:schemeClr>
                </a:solidFill>
                <a:latin typeface="Helvetica Neue"/>
                <a:cs typeface="Helvetica Neue"/>
              </a:endParaRPr>
            </a:p>
          </p:txBody>
        </p:sp>
        <p:sp>
          <p:nvSpPr>
            <p:cNvPr id="12" name="Can 11">
              <a:extLst>
                <a:ext uri="{FF2B5EF4-FFF2-40B4-BE49-F238E27FC236}">
                  <a16:creationId xmlns:a16="http://schemas.microsoft.com/office/drawing/2014/main" id="{E3C02951-6B16-D84A-6DE4-14600AB3FAB6}"/>
                </a:ext>
              </a:extLst>
            </p:cNvPr>
            <p:cNvSpPr/>
            <p:nvPr/>
          </p:nvSpPr>
          <p:spPr>
            <a:xfrm>
              <a:off x="2312209" y="2288099"/>
              <a:ext cx="156003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S</a:t>
              </a:r>
              <a:r>
                <a:rPr lang="en-US" altLang="zh-CN" sz="2400" dirty="0">
                  <a:solidFill>
                    <a:schemeClr val="bg2">
                      <a:lumMod val="10000"/>
                    </a:schemeClr>
                  </a:solidFill>
                  <a:latin typeface="Helvetica Neue"/>
                  <a:cs typeface="Helvetica Neue"/>
                </a:rPr>
                <a:t>OCIAL</a:t>
              </a:r>
            </a:p>
            <a:p>
              <a:pPr algn="ctr"/>
              <a:r>
                <a:rPr lang="en-US" altLang="zh-CN" sz="3200" dirty="0">
                  <a:solidFill>
                    <a:schemeClr val="bg2">
                      <a:lumMod val="10000"/>
                    </a:schemeClr>
                  </a:solidFill>
                  <a:latin typeface="Helvetica Neue"/>
                  <a:cs typeface="Helvetica Neue"/>
                </a:rPr>
                <a:t>IQA</a:t>
              </a:r>
              <a:endParaRPr lang="en-US" sz="1600" dirty="0">
                <a:solidFill>
                  <a:schemeClr val="bg2">
                    <a:lumMod val="10000"/>
                  </a:schemeClr>
                </a:solidFill>
                <a:latin typeface="Helvetica Neue"/>
                <a:cs typeface="Helvetica Neue"/>
              </a:endParaRPr>
            </a:p>
          </p:txBody>
        </p:sp>
        <p:sp>
          <p:nvSpPr>
            <p:cNvPr id="42" name="TextBox 41">
              <a:extLst>
                <a:ext uri="{FF2B5EF4-FFF2-40B4-BE49-F238E27FC236}">
                  <a16:creationId xmlns:a16="http://schemas.microsoft.com/office/drawing/2014/main" id="{088D4B9B-C885-86E1-330D-18DEE2262746}"/>
                </a:ext>
              </a:extLst>
            </p:cNvPr>
            <p:cNvSpPr txBox="1"/>
            <p:nvPr/>
          </p:nvSpPr>
          <p:spPr>
            <a:xfrm>
              <a:off x="4121599" y="2220313"/>
              <a:ext cx="1371600" cy="1077218"/>
            </a:xfrm>
            <a:prstGeom prst="rect">
              <a:avLst/>
            </a:prstGeom>
            <a:noFill/>
          </p:spPr>
          <p:txBody>
            <a:bodyPr wrap="square">
              <a:spAutoFit/>
            </a:bodyPr>
            <a:lstStyle/>
            <a:p>
              <a:pPr algn="ctr"/>
              <a:r>
                <a:rPr lang="en-US" altLang="zh-CN" sz="6400" dirty="0">
                  <a:solidFill>
                    <a:schemeClr val="bg2">
                      <a:lumMod val="10000"/>
                    </a:schemeClr>
                  </a:solidFill>
                  <a:latin typeface="Helvetica Neue"/>
                  <a:cs typeface="Helvetica Neue"/>
                </a:rPr>
                <a:t>…</a:t>
              </a:r>
              <a:endParaRPr lang="en-US" sz="6400" dirty="0">
                <a:solidFill>
                  <a:schemeClr val="bg2">
                    <a:lumMod val="10000"/>
                  </a:schemeClr>
                </a:solidFill>
                <a:latin typeface="Helvetica Neue"/>
                <a:cs typeface="Helvetica Neue"/>
              </a:endParaRPr>
            </a:p>
          </p:txBody>
        </p:sp>
      </p:grpSp>
      <p:grpSp>
        <p:nvGrpSpPr>
          <p:cNvPr id="106" name="Group 105">
            <a:extLst>
              <a:ext uri="{FF2B5EF4-FFF2-40B4-BE49-F238E27FC236}">
                <a16:creationId xmlns:a16="http://schemas.microsoft.com/office/drawing/2014/main" id="{B8A5FFEC-0E27-5DC0-F8A9-23F9640962FB}"/>
              </a:ext>
            </a:extLst>
          </p:cNvPr>
          <p:cNvGrpSpPr/>
          <p:nvPr/>
        </p:nvGrpSpPr>
        <p:grpSpPr>
          <a:xfrm>
            <a:off x="192390" y="3856246"/>
            <a:ext cx="6934201" cy="2353431"/>
            <a:chOff x="192390" y="3856246"/>
            <a:chExt cx="6934201" cy="2353431"/>
          </a:xfrm>
        </p:grpSpPr>
        <p:sp>
          <p:nvSpPr>
            <p:cNvPr id="5" name="Rounded Rectangle 4">
              <a:extLst>
                <a:ext uri="{FF2B5EF4-FFF2-40B4-BE49-F238E27FC236}">
                  <a16:creationId xmlns:a16="http://schemas.microsoft.com/office/drawing/2014/main" id="{F4710F31-65CC-1E8D-D5FF-FC6AB8F91402}"/>
                </a:ext>
              </a:extLst>
            </p:cNvPr>
            <p:cNvSpPr/>
            <p:nvPr/>
          </p:nvSpPr>
          <p:spPr>
            <a:xfrm>
              <a:off x="192390" y="385624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Human</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Annotated</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Facts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Graphs)</a:t>
              </a:r>
            </a:p>
          </p:txBody>
        </p:sp>
        <p:sp>
          <p:nvSpPr>
            <p:cNvPr id="43" name="Can 42">
              <a:extLst>
                <a:ext uri="{FF2B5EF4-FFF2-40B4-BE49-F238E27FC236}">
                  <a16:creationId xmlns:a16="http://schemas.microsoft.com/office/drawing/2014/main" id="{063A196F-9596-73AF-8BFE-D205CF6BE07C}"/>
                </a:ext>
              </a:extLst>
            </p:cNvPr>
            <p:cNvSpPr/>
            <p:nvPr/>
          </p:nvSpPr>
          <p:spPr>
            <a:xfrm>
              <a:off x="637430" y="4993525"/>
              <a:ext cx="1560030" cy="1216152"/>
            </a:xfrm>
            <a:prstGeom prst="ca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OMCS</a:t>
              </a:r>
              <a:endParaRPr lang="en-US" sz="2500" dirty="0">
                <a:solidFill>
                  <a:schemeClr val="bg2">
                    <a:lumMod val="10000"/>
                  </a:schemeClr>
                </a:solidFill>
                <a:latin typeface="Helvetica Neue"/>
                <a:cs typeface="Helvetica Neue"/>
              </a:endParaRPr>
            </a:p>
          </p:txBody>
        </p:sp>
        <p:sp>
          <p:nvSpPr>
            <p:cNvPr id="44" name="Can 43">
              <a:extLst>
                <a:ext uri="{FF2B5EF4-FFF2-40B4-BE49-F238E27FC236}">
                  <a16:creationId xmlns:a16="http://schemas.microsoft.com/office/drawing/2014/main" id="{A5DFB4FC-717C-8637-DE01-7759BBA48211}"/>
                </a:ext>
              </a:extLst>
            </p:cNvPr>
            <p:cNvSpPr/>
            <p:nvPr/>
          </p:nvSpPr>
          <p:spPr>
            <a:xfrm>
              <a:off x="2321558" y="4993525"/>
              <a:ext cx="2144499" cy="1216152"/>
            </a:xfrm>
            <a:prstGeom prst="ca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3600" dirty="0">
                  <a:solidFill>
                    <a:schemeClr val="bg2">
                      <a:lumMod val="10000"/>
                    </a:schemeClr>
                  </a:solidFill>
                  <a:latin typeface="Helvetica Neue"/>
                  <a:cs typeface="Helvetica Neue"/>
                </a:rPr>
                <a:t>ATOMIC</a:t>
              </a:r>
              <a:endParaRPr lang="en-US" sz="2400" dirty="0">
                <a:solidFill>
                  <a:schemeClr val="bg2">
                    <a:lumMod val="10000"/>
                  </a:schemeClr>
                </a:solidFill>
                <a:latin typeface="Helvetica Neue"/>
                <a:cs typeface="Helvetica Neue"/>
              </a:endParaRPr>
            </a:p>
          </p:txBody>
        </p:sp>
        <p:sp>
          <p:nvSpPr>
            <p:cNvPr id="46" name="Can 45">
              <a:extLst>
                <a:ext uri="{FF2B5EF4-FFF2-40B4-BE49-F238E27FC236}">
                  <a16:creationId xmlns:a16="http://schemas.microsoft.com/office/drawing/2014/main" id="{B092B9F1-D473-888A-13DE-F8EF7187B223}"/>
                </a:ext>
              </a:extLst>
            </p:cNvPr>
            <p:cNvSpPr/>
            <p:nvPr/>
          </p:nvSpPr>
          <p:spPr>
            <a:xfrm>
              <a:off x="4594381" y="4980442"/>
              <a:ext cx="2532210" cy="1216152"/>
            </a:xfrm>
            <a:prstGeom prst="ca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3600" dirty="0">
                  <a:solidFill>
                    <a:schemeClr val="bg2">
                      <a:lumMod val="10000"/>
                    </a:schemeClr>
                  </a:solidFill>
                  <a:latin typeface="Helvetica Neue"/>
                  <a:cs typeface="Helvetica Neue"/>
                </a:rPr>
                <a:t>Wiktionary</a:t>
              </a:r>
              <a:endParaRPr lang="en-US" sz="2400" dirty="0">
                <a:solidFill>
                  <a:schemeClr val="bg2">
                    <a:lumMod val="10000"/>
                  </a:schemeClr>
                </a:solidFill>
                <a:latin typeface="Helvetica Neue"/>
                <a:cs typeface="Helvetica Neue"/>
              </a:endParaRPr>
            </a:p>
          </p:txBody>
        </p:sp>
      </p:grpSp>
      <p:grpSp>
        <p:nvGrpSpPr>
          <p:cNvPr id="107" name="Group 106">
            <a:extLst>
              <a:ext uri="{FF2B5EF4-FFF2-40B4-BE49-F238E27FC236}">
                <a16:creationId xmlns:a16="http://schemas.microsoft.com/office/drawing/2014/main" id="{EF10A8C1-5D32-3D4D-AFD4-7B217F7F957F}"/>
              </a:ext>
            </a:extLst>
          </p:cNvPr>
          <p:cNvGrpSpPr/>
          <p:nvPr/>
        </p:nvGrpSpPr>
        <p:grpSpPr>
          <a:xfrm>
            <a:off x="192390" y="6395037"/>
            <a:ext cx="7581901" cy="2515538"/>
            <a:chOff x="192390" y="6395037"/>
            <a:chExt cx="7581901" cy="2515538"/>
          </a:xfrm>
        </p:grpSpPr>
        <p:sp>
          <p:nvSpPr>
            <p:cNvPr id="6" name="Rounded Rectangle 5">
              <a:extLst>
                <a:ext uri="{FF2B5EF4-FFF2-40B4-BE49-F238E27FC236}">
                  <a16:creationId xmlns:a16="http://schemas.microsoft.com/office/drawing/2014/main" id="{222C156B-CF8F-2661-386C-C431D462363F}"/>
                </a:ext>
              </a:extLst>
            </p:cNvPr>
            <p:cNvSpPr/>
            <p:nvPr/>
          </p:nvSpPr>
          <p:spPr>
            <a:xfrm>
              <a:off x="192390" y="6531698"/>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Relevant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Corpus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Statements,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Bases)</a:t>
              </a:r>
            </a:p>
          </p:txBody>
        </p:sp>
        <p:sp>
          <p:nvSpPr>
            <p:cNvPr id="48" name="TextBox 47">
              <a:extLst>
                <a:ext uri="{FF2B5EF4-FFF2-40B4-BE49-F238E27FC236}">
                  <a16:creationId xmlns:a16="http://schemas.microsoft.com/office/drawing/2014/main" id="{41275B0F-0C82-3EC8-6332-87AF20FF8E46}"/>
                </a:ext>
              </a:extLst>
            </p:cNvPr>
            <p:cNvSpPr txBox="1"/>
            <p:nvPr/>
          </p:nvSpPr>
          <p:spPr>
            <a:xfrm>
              <a:off x="4502599" y="6395037"/>
              <a:ext cx="1371600" cy="1077218"/>
            </a:xfrm>
            <a:prstGeom prst="rect">
              <a:avLst/>
            </a:prstGeom>
            <a:noFill/>
          </p:spPr>
          <p:txBody>
            <a:bodyPr wrap="square">
              <a:spAutoFit/>
            </a:bodyPr>
            <a:lstStyle/>
            <a:p>
              <a:pPr algn="ctr"/>
              <a:r>
                <a:rPr lang="en-US" altLang="zh-CN" sz="6400" dirty="0">
                  <a:solidFill>
                    <a:schemeClr val="bg2">
                      <a:lumMod val="10000"/>
                    </a:schemeClr>
                  </a:solidFill>
                  <a:latin typeface="Helvetica Neue"/>
                  <a:cs typeface="Helvetica Neue"/>
                </a:rPr>
                <a:t>…</a:t>
              </a:r>
              <a:endParaRPr lang="en-US" sz="6400" dirty="0">
                <a:solidFill>
                  <a:schemeClr val="bg2">
                    <a:lumMod val="10000"/>
                  </a:schemeClr>
                </a:solidFill>
                <a:latin typeface="Helvetica Neue"/>
                <a:cs typeface="Helvetica Neue"/>
              </a:endParaRPr>
            </a:p>
          </p:txBody>
        </p:sp>
        <p:sp>
          <p:nvSpPr>
            <p:cNvPr id="50" name="Can 49">
              <a:extLst>
                <a:ext uri="{FF2B5EF4-FFF2-40B4-BE49-F238E27FC236}">
                  <a16:creationId xmlns:a16="http://schemas.microsoft.com/office/drawing/2014/main" id="{9C3888C5-243C-2499-D895-3769E5255C17}"/>
                </a:ext>
              </a:extLst>
            </p:cNvPr>
            <p:cNvSpPr/>
            <p:nvPr/>
          </p:nvSpPr>
          <p:spPr>
            <a:xfrm>
              <a:off x="637430" y="7694423"/>
              <a:ext cx="1181100" cy="1216152"/>
            </a:xfrm>
            <a:prstGeom prst="can">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ARC</a:t>
              </a:r>
              <a:endParaRPr lang="en-US" sz="2500" dirty="0">
                <a:solidFill>
                  <a:schemeClr val="bg2">
                    <a:lumMod val="10000"/>
                  </a:schemeClr>
                </a:solidFill>
                <a:latin typeface="Helvetica Neue"/>
                <a:cs typeface="Helvetica Neue"/>
              </a:endParaRPr>
            </a:p>
          </p:txBody>
        </p:sp>
        <p:sp>
          <p:nvSpPr>
            <p:cNvPr id="51" name="Can 50">
              <a:extLst>
                <a:ext uri="{FF2B5EF4-FFF2-40B4-BE49-F238E27FC236}">
                  <a16:creationId xmlns:a16="http://schemas.microsoft.com/office/drawing/2014/main" id="{715C4656-A1A4-6B95-F8C8-3B7F3E6896D9}"/>
                </a:ext>
              </a:extLst>
            </p:cNvPr>
            <p:cNvSpPr/>
            <p:nvPr/>
          </p:nvSpPr>
          <p:spPr>
            <a:xfrm>
              <a:off x="1940559" y="7694423"/>
              <a:ext cx="1642912" cy="1216152"/>
            </a:xfrm>
            <a:prstGeom prst="can">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600" dirty="0">
                  <a:solidFill>
                    <a:schemeClr val="bg2">
                      <a:lumMod val="10000"/>
                    </a:schemeClr>
                  </a:solidFill>
                  <a:latin typeface="Helvetica Neue"/>
                  <a:cs typeface="Helvetica Neue"/>
                </a:rPr>
                <a:t>QASC</a:t>
              </a:r>
              <a:endParaRPr lang="en-US" sz="2400" dirty="0">
                <a:solidFill>
                  <a:schemeClr val="bg2">
                    <a:lumMod val="10000"/>
                  </a:schemeClr>
                </a:solidFill>
                <a:latin typeface="Helvetica Neue"/>
                <a:cs typeface="Helvetica Neue"/>
              </a:endParaRPr>
            </a:p>
          </p:txBody>
        </p:sp>
        <p:sp>
          <p:nvSpPr>
            <p:cNvPr id="52" name="Can 51">
              <a:extLst>
                <a:ext uri="{FF2B5EF4-FFF2-40B4-BE49-F238E27FC236}">
                  <a16:creationId xmlns:a16="http://schemas.microsoft.com/office/drawing/2014/main" id="{EB1FAAE3-4246-38F8-7936-911AECF1B272}"/>
                </a:ext>
              </a:extLst>
            </p:cNvPr>
            <p:cNvSpPr/>
            <p:nvPr/>
          </p:nvSpPr>
          <p:spPr>
            <a:xfrm>
              <a:off x="3742157" y="7681340"/>
              <a:ext cx="2660534" cy="1216152"/>
            </a:xfrm>
            <a:prstGeom prst="can">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600" dirty="0" err="1">
                  <a:solidFill>
                    <a:schemeClr val="bg2">
                      <a:lumMod val="10000"/>
                    </a:schemeClr>
                  </a:solidFill>
                  <a:latin typeface="Helvetica Neue"/>
                  <a:cs typeface="Helvetica Neue"/>
                </a:rPr>
                <a:t>GenericsKB</a:t>
              </a:r>
              <a:endParaRPr lang="en-US" sz="2400" dirty="0">
                <a:solidFill>
                  <a:schemeClr val="bg2">
                    <a:lumMod val="10000"/>
                  </a:schemeClr>
                </a:solidFill>
                <a:latin typeface="Helvetica Neue"/>
                <a:cs typeface="Helvetica Neue"/>
              </a:endParaRPr>
            </a:p>
          </p:txBody>
        </p:sp>
        <p:sp>
          <p:nvSpPr>
            <p:cNvPr id="54" name="TextBox 53">
              <a:extLst>
                <a:ext uri="{FF2B5EF4-FFF2-40B4-BE49-F238E27FC236}">
                  <a16:creationId xmlns:a16="http://schemas.microsoft.com/office/drawing/2014/main" id="{39F64E87-4EF3-1B90-A907-7FE627C41E76}"/>
                </a:ext>
              </a:extLst>
            </p:cNvPr>
            <p:cNvSpPr txBox="1"/>
            <p:nvPr/>
          </p:nvSpPr>
          <p:spPr>
            <a:xfrm>
              <a:off x="6402691" y="7565318"/>
              <a:ext cx="1371600" cy="1077218"/>
            </a:xfrm>
            <a:prstGeom prst="rect">
              <a:avLst/>
            </a:prstGeom>
            <a:noFill/>
          </p:spPr>
          <p:txBody>
            <a:bodyPr wrap="square">
              <a:spAutoFit/>
            </a:bodyPr>
            <a:lstStyle/>
            <a:p>
              <a:pPr algn="ctr"/>
              <a:r>
                <a:rPr lang="en-US" altLang="zh-CN" sz="6400" dirty="0">
                  <a:solidFill>
                    <a:schemeClr val="bg2">
                      <a:lumMod val="10000"/>
                    </a:schemeClr>
                  </a:solidFill>
                  <a:latin typeface="Helvetica Neue"/>
                  <a:cs typeface="Helvetica Neue"/>
                </a:rPr>
                <a:t>…</a:t>
              </a:r>
              <a:endParaRPr lang="en-US" sz="6400" dirty="0">
                <a:solidFill>
                  <a:schemeClr val="bg2">
                    <a:lumMod val="10000"/>
                  </a:schemeClr>
                </a:solidFill>
                <a:latin typeface="Helvetica Neue"/>
                <a:cs typeface="Helvetica Neue"/>
              </a:endParaRPr>
            </a:p>
          </p:txBody>
        </p:sp>
      </p:grpSp>
      <p:cxnSp>
        <p:nvCxnSpPr>
          <p:cNvPr id="56" name="Straight Connector 55">
            <a:extLst>
              <a:ext uri="{FF2B5EF4-FFF2-40B4-BE49-F238E27FC236}">
                <a16:creationId xmlns:a16="http://schemas.microsoft.com/office/drawing/2014/main" id="{EAC08A21-72A8-A5FA-3CB9-534B80E58A0A}"/>
              </a:ext>
            </a:extLst>
          </p:cNvPr>
          <p:cNvCxnSpPr/>
          <p:nvPr/>
        </p:nvCxnSpPr>
        <p:spPr>
          <a:xfrm>
            <a:off x="8128000" y="0"/>
            <a:ext cx="0" cy="9144000"/>
          </a:xfrm>
          <a:prstGeom prst="line">
            <a:avLst/>
          </a:prstGeom>
          <a:ln w="1905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a:extLst>
              <a:ext uri="{FF2B5EF4-FFF2-40B4-BE49-F238E27FC236}">
                <a16:creationId xmlns:a16="http://schemas.microsoft.com/office/drawing/2014/main" id="{B896D766-623F-9CF7-BFE1-0FBBD8E540B1}"/>
              </a:ext>
            </a:extLst>
          </p:cNvPr>
          <p:cNvGrpSpPr/>
          <p:nvPr/>
        </p:nvGrpSpPr>
        <p:grpSpPr>
          <a:xfrm>
            <a:off x="6507581" y="480266"/>
            <a:ext cx="2240829" cy="7118498"/>
            <a:chOff x="6507581" y="480266"/>
            <a:chExt cx="2240829" cy="7118498"/>
          </a:xfrm>
        </p:grpSpPr>
        <p:cxnSp>
          <p:nvCxnSpPr>
            <p:cNvPr id="58" name="Curved Connector 57">
              <a:extLst>
                <a:ext uri="{FF2B5EF4-FFF2-40B4-BE49-F238E27FC236}">
                  <a16:creationId xmlns:a16="http://schemas.microsoft.com/office/drawing/2014/main" id="{7E4544BC-CE1D-E721-A52C-6A7D52EA9CE8}"/>
                </a:ext>
              </a:extLst>
            </p:cNvPr>
            <p:cNvCxnSpPr>
              <a:cxnSpLocks/>
              <a:stCxn id="3" idx="3"/>
              <a:endCxn id="27" idx="1"/>
            </p:cNvCxnSpPr>
            <p:nvPr/>
          </p:nvCxnSpPr>
          <p:spPr>
            <a:xfrm>
              <a:off x="6507581" y="480266"/>
              <a:ext cx="2240829" cy="7118498"/>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9A033918-E506-2415-042E-C20D49912F9A}"/>
                </a:ext>
              </a:extLst>
            </p:cNvPr>
            <p:cNvCxnSpPr>
              <a:cxnSpLocks/>
              <a:stCxn id="5" idx="3"/>
              <a:endCxn id="18" idx="1"/>
            </p:cNvCxnSpPr>
            <p:nvPr/>
          </p:nvCxnSpPr>
          <p:spPr>
            <a:xfrm flipV="1">
              <a:off x="6507581" y="1390936"/>
              <a:ext cx="2240829" cy="2942364"/>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9" name="Curved Connector 68">
              <a:extLst>
                <a:ext uri="{FF2B5EF4-FFF2-40B4-BE49-F238E27FC236}">
                  <a16:creationId xmlns:a16="http://schemas.microsoft.com/office/drawing/2014/main" id="{9972758C-0E87-80A5-5EFE-8C2E5EE93937}"/>
                </a:ext>
              </a:extLst>
            </p:cNvPr>
            <p:cNvCxnSpPr>
              <a:cxnSpLocks/>
              <a:stCxn id="3" idx="3"/>
              <a:endCxn id="24" idx="1"/>
            </p:cNvCxnSpPr>
            <p:nvPr/>
          </p:nvCxnSpPr>
          <p:spPr>
            <a:xfrm>
              <a:off x="6507581" y="480266"/>
              <a:ext cx="2240829" cy="4737732"/>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2" name="Curved Connector 71">
              <a:extLst>
                <a:ext uri="{FF2B5EF4-FFF2-40B4-BE49-F238E27FC236}">
                  <a16:creationId xmlns:a16="http://schemas.microsoft.com/office/drawing/2014/main" id="{410495ED-97C0-BA11-E596-BCCF87E207FD}"/>
                </a:ext>
              </a:extLst>
            </p:cNvPr>
            <p:cNvCxnSpPr>
              <a:cxnSpLocks/>
              <a:stCxn id="3" idx="3"/>
              <a:endCxn id="21" idx="1"/>
            </p:cNvCxnSpPr>
            <p:nvPr/>
          </p:nvCxnSpPr>
          <p:spPr>
            <a:xfrm>
              <a:off x="6507581" y="480266"/>
              <a:ext cx="2240829" cy="3019069"/>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Curved Connector 75">
              <a:extLst>
                <a:ext uri="{FF2B5EF4-FFF2-40B4-BE49-F238E27FC236}">
                  <a16:creationId xmlns:a16="http://schemas.microsoft.com/office/drawing/2014/main" id="{29B56ECD-4F3B-4796-FCAC-CA06C474F1D5}"/>
                </a:ext>
              </a:extLst>
            </p:cNvPr>
            <p:cNvCxnSpPr>
              <a:cxnSpLocks/>
              <a:stCxn id="3" idx="3"/>
              <a:endCxn id="18" idx="1"/>
            </p:cNvCxnSpPr>
            <p:nvPr/>
          </p:nvCxnSpPr>
          <p:spPr>
            <a:xfrm>
              <a:off x="6507581" y="480266"/>
              <a:ext cx="2240829" cy="910670"/>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Curved Connector 80">
              <a:extLst>
                <a:ext uri="{FF2B5EF4-FFF2-40B4-BE49-F238E27FC236}">
                  <a16:creationId xmlns:a16="http://schemas.microsoft.com/office/drawing/2014/main" id="{5083DA99-C369-E11B-570E-9236219D9A3A}"/>
                </a:ext>
              </a:extLst>
            </p:cNvPr>
            <p:cNvCxnSpPr>
              <a:cxnSpLocks/>
              <a:stCxn id="5" idx="3"/>
              <a:endCxn id="21" idx="1"/>
            </p:cNvCxnSpPr>
            <p:nvPr/>
          </p:nvCxnSpPr>
          <p:spPr>
            <a:xfrm flipV="1">
              <a:off x="6507581" y="3499335"/>
              <a:ext cx="2240829" cy="833965"/>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9B6E088C-4161-97CC-999E-A1A6D2A59FD1}"/>
                </a:ext>
              </a:extLst>
            </p:cNvPr>
            <p:cNvCxnSpPr>
              <a:cxnSpLocks/>
              <a:stCxn id="5" idx="3"/>
              <a:endCxn id="24" idx="1"/>
            </p:cNvCxnSpPr>
            <p:nvPr/>
          </p:nvCxnSpPr>
          <p:spPr>
            <a:xfrm>
              <a:off x="6507581" y="4333300"/>
              <a:ext cx="2240829" cy="884698"/>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Curved Connector 86">
              <a:extLst>
                <a:ext uri="{FF2B5EF4-FFF2-40B4-BE49-F238E27FC236}">
                  <a16:creationId xmlns:a16="http://schemas.microsoft.com/office/drawing/2014/main" id="{7A238B15-D943-F65D-E0CD-E53E2B8BD72A}"/>
                </a:ext>
              </a:extLst>
            </p:cNvPr>
            <p:cNvCxnSpPr>
              <a:cxnSpLocks/>
              <a:stCxn id="5" idx="3"/>
              <a:endCxn id="27" idx="1"/>
            </p:cNvCxnSpPr>
            <p:nvPr/>
          </p:nvCxnSpPr>
          <p:spPr>
            <a:xfrm>
              <a:off x="6507581" y="4333300"/>
              <a:ext cx="2240829" cy="3265464"/>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0" name="Curved Connector 89">
              <a:extLst>
                <a:ext uri="{FF2B5EF4-FFF2-40B4-BE49-F238E27FC236}">
                  <a16:creationId xmlns:a16="http://schemas.microsoft.com/office/drawing/2014/main" id="{8064BADF-2768-1F60-A21F-3E5C2C1CFB89}"/>
                </a:ext>
              </a:extLst>
            </p:cNvPr>
            <p:cNvCxnSpPr>
              <a:cxnSpLocks/>
              <a:stCxn id="6" idx="3"/>
              <a:endCxn id="18" idx="1"/>
            </p:cNvCxnSpPr>
            <p:nvPr/>
          </p:nvCxnSpPr>
          <p:spPr>
            <a:xfrm flipV="1">
              <a:off x="6507581" y="1390936"/>
              <a:ext cx="2240829" cy="5647253"/>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3" name="Curved Connector 92">
              <a:extLst>
                <a:ext uri="{FF2B5EF4-FFF2-40B4-BE49-F238E27FC236}">
                  <a16:creationId xmlns:a16="http://schemas.microsoft.com/office/drawing/2014/main" id="{35798648-0064-B11A-487A-9F5C13E4A31E}"/>
                </a:ext>
              </a:extLst>
            </p:cNvPr>
            <p:cNvCxnSpPr>
              <a:cxnSpLocks/>
              <a:stCxn id="6" idx="3"/>
              <a:endCxn id="21" idx="1"/>
            </p:cNvCxnSpPr>
            <p:nvPr/>
          </p:nvCxnSpPr>
          <p:spPr>
            <a:xfrm flipV="1">
              <a:off x="6507581" y="3499335"/>
              <a:ext cx="2240829" cy="3538854"/>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6" name="Curved Connector 95">
              <a:extLst>
                <a:ext uri="{FF2B5EF4-FFF2-40B4-BE49-F238E27FC236}">
                  <a16:creationId xmlns:a16="http://schemas.microsoft.com/office/drawing/2014/main" id="{3CB87F9B-1E25-51A7-81B7-81E0103EB7EE}"/>
                </a:ext>
              </a:extLst>
            </p:cNvPr>
            <p:cNvCxnSpPr>
              <a:cxnSpLocks/>
              <a:stCxn id="6" idx="3"/>
              <a:endCxn id="24" idx="1"/>
            </p:cNvCxnSpPr>
            <p:nvPr/>
          </p:nvCxnSpPr>
          <p:spPr>
            <a:xfrm flipV="1">
              <a:off x="6507581" y="5217998"/>
              <a:ext cx="2240829" cy="1820191"/>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9" name="Curved Connector 98">
              <a:extLst>
                <a:ext uri="{FF2B5EF4-FFF2-40B4-BE49-F238E27FC236}">
                  <a16:creationId xmlns:a16="http://schemas.microsoft.com/office/drawing/2014/main" id="{2E0A0CEF-8816-D111-C40D-A9F232AEA2A0}"/>
                </a:ext>
              </a:extLst>
            </p:cNvPr>
            <p:cNvCxnSpPr>
              <a:cxnSpLocks/>
              <a:stCxn id="6" idx="3"/>
              <a:endCxn id="27" idx="1"/>
            </p:cNvCxnSpPr>
            <p:nvPr/>
          </p:nvCxnSpPr>
          <p:spPr>
            <a:xfrm>
              <a:off x="6507581" y="7038189"/>
              <a:ext cx="2240829" cy="560575"/>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10" name="Slide Number Placeholder 9">
            <a:extLst>
              <a:ext uri="{FF2B5EF4-FFF2-40B4-BE49-F238E27FC236}">
                <a16:creationId xmlns:a16="http://schemas.microsoft.com/office/drawing/2014/main" id="{606D250E-AE98-E3A6-01FA-B329DE76553A}"/>
              </a:ext>
            </a:extLst>
          </p:cNvPr>
          <p:cNvSpPr>
            <a:spLocks noGrp="1"/>
          </p:cNvSpPr>
          <p:nvPr>
            <p:ph type="sldNum" sz="quarter" idx="11"/>
          </p:nvPr>
        </p:nvSpPr>
        <p:spPr/>
        <p:txBody>
          <a:bodyPr/>
          <a:lstStyle/>
          <a:p>
            <a:pPr>
              <a:defRPr/>
            </a:pPr>
            <a:fld id="{91F31FA6-B0B4-9940-9B47-E6B321700686}" type="slidenum">
              <a:rPr lang="en-US" smtClean="0"/>
              <a:pPr>
                <a:defRPr/>
              </a:pPr>
              <a:t>20</a:t>
            </a:fld>
            <a:endParaRPr lang="en-US"/>
          </a:p>
        </p:txBody>
      </p:sp>
    </p:spTree>
    <p:extLst>
      <p:ext uri="{BB962C8B-B14F-4D97-AF65-F5344CB8AC3E}">
        <p14:creationId xmlns:p14="http://schemas.microsoft.com/office/powerpoint/2010/main" val="3696950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CF3C5E-1D0D-C40E-C046-9E3D3E0D0615}"/>
              </a:ext>
            </a:extLst>
          </p:cNvPr>
          <p:cNvSpPr/>
          <p:nvPr/>
        </p:nvSpPr>
        <p:spPr>
          <a:xfrm>
            <a:off x="470024" y="399233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402745" y="3915255"/>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329668" y="383905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396387" y="995105"/>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Corpus</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737583" y="4382805"/>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385566" y="838933"/>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Benchmark</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Datasets</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Human</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Annotated</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Facts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Graphs)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Relevant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Corpus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Statements,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Bases)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7140755" y="4629421"/>
            <a:ext cx="1596828" cy="522983"/>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21</a:t>
            </a:fld>
            <a:endParaRPr lang="en-US"/>
          </a:p>
        </p:txBody>
      </p:sp>
      <p:sp>
        <p:nvSpPr>
          <p:cNvPr id="6" name="Content Placeholder 7">
            <a:extLst>
              <a:ext uri="{FF2B5EF4-FFF2-40B4-BE49-F238E27FC236}">
                <a16:creationId xmlns:a16="http://schemas.microsoft.com/office/drawing/2014/main" id="{2263915C-BB2E-EA71-68E9-7E86445CCF7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Retrieval Augmentation</a:t>
            </a:r>
            <a:r>
              <a:rPr lang="en-US" sz="2400" dirty="0"/>
              <a:t> for Commonsense Reasoning: A Unified Approach (EMNLP’22)</a:t>
            </a:r>
          </a:p>
        </p:txBody>
      </p:sp>
      <p:sp>
        <p:nvSpPr>
          <p:cNvPr id="16" name="TextBox 15">
            <a:extLst>
              <a:ext uri="{FF2B5EF4-FFF2-40B4-BE49-F238E27FC236}">
                <a16:creationId xmlns:a16="http://schemas.microsoft.com/office/drawing/2014/main" id="{4762DB3A-6C86-9A85-7B01-3A89C28F205A}"/>
              </a:ext>
            </a:extLst>
          </p:cNvPr>
          <p:cNvSpPr txBox="1"/>
          <p:nvPr/>
        </p:nvSpPr>
        <p:spPr>
          <a:xfrm>
            <a:off x="6109613" y="6876073"/>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25" name="TextBox 24">
            <a:extLst>
              <a:ext uri="{FF2B5EF4-FFF2-40B4-BE49-F238E27FC236}">
                <a16:creationId xmlns:a16="http://schemas.microsoft.com/office/drawing/2014/main" id="{D2A7C795-45DD-3420-B8DC-77DB1157DB6A}"/>
              </a:ext>
            </a:extLst>
          </p:cNvPr>
          <p:cNvSpPr txBox="1"/>
          <p:nvPr/>
        </p:nvSpPr>
        <p:spPr>
          <a:xfrm>
            <a:off x="6109612" y="7500895"/>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22</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LLMs</a:t>
            </a:r>
            <a:r>
              <a:rPr lang="zh-CN" altLang="en-US" dirty="0">
                <a:solidFill>
                  <a:schemeClr val="bg2">
                    <a:lumMod val="10000"/>
                  </a:schemeClr>
                </a:solidFill>
              </a:rPr>
              <a:t> </a:t>
            </a:r>
            <a:r>
              <a:rPr lang="en-US" altLang="zh-CN" dirty="0">
                <a:solidFill>
                  <a:schemeClr val="bg2">
                    <a:lumMod val="10000"/>
                  </a:schemeClr>
                </a:solidFill>
              </a:rPr>
              <a:t>in</a:t>
            </a:r>
            <a:r>
              <a:rPr lang="zh-CN" altLang="en-US" dirty="0">
                <a:solidFill>
                  <a:schemeClr val="bg2">
                    <a:lumMod val="10000"/>
                  </a:schemeClr>
                </a:solidFill>
              </a:rPr>
              <a:t> </a:t>
            </a:r>
            <a:r>
              <a:rPr lang="en-US" altLang="zh-CN" dirty="0">
                <a:solidFill>
                  <a:schemeClr val="bg2">
                    <a:lumMod val="10000"/>
                  </a:schemeClr>
                </a:solidFill>
              </a:rPr>
              <a:t>Open-Book</a:t>
            </a:r>
            <a:r>
              <a:rPr lang="zh-CN" altLang="en-US" dirty="0">
                <a:solidFill>
                  <a:schemeClr val="bg2">
                    <a:lumMod val="10000"/>
                  </a:schemeClr>
                </a:solidFill>
              </a:rPr>
              <a:t> </a:t>
            </a:r>
            <a:r>
              <a:rPr lang="en-US" altLang="zh-CN" dirty="0">
                <a:solidFill>
                  <a:schemeClr val="bg2">
                    <a:lumMod val="10000"/>
                  </a:schemeClr>
                </a:solidFill>
              </a:rPr>
              <a:t>Framework</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Open-Domain</a:t>
            </a:r>
            <a:r>
              <a:rPr lang="zh-CN" altLang="en-US" dirty="0"/>
              <a:t> </a:t>
            </a:r>
            <a:r>
              <a:rPr lang="en-US" altLang="zh-CN" dirty="0"/>
              <a:t>Question</a:t>
            </a:r>
            <a:r>
              <a:rPr lang="zh-CN" altLang="en-US" dirty="0"/>
              <a:t> </a:t>
            </a:r>
            <a:r>
              <a:rPr lang="en-US" altLang="zh-CN" dirty="0"/>
              <a:t>Answering</a:t>
            </a:r>
            <a:endParaRPr lang="en-US" dirty="0"/>
          </a:p>
        </p:txBody>
      </p:sp>
      <p:grpSp>
        <p:nvGrpSpPr>
          <p:cNvPr id="68" name="Group 67">
            <a:extLst>
              <a:ext uri="{FF2B5EF4-FFF2-40B4-BE49-F238E27FC236}">
                <a16:creationId xmlns:a16="http://schemas.microsoft.com/office/drawing/2014/main" id="{C2903697-42FA-CD7E-9B1A-D0D9C2D6E12D}"/>
              </a:ext>
            </a:extLst>
          </p:cNvPr>
          <p:cNvGrpSpPr/>
          <p:nvPr/>
        </p:nvGrpSpPr>
        <p:grpSpPr>
          <a:xfrm>
            <a:off x="949289" y="2787244"/>
            <a:ext cx="6545191" cy="4592215"/>
            <a:chOff x="267565" y="2316675"/>
            <a:chExt cx="6545191" cy="4592215"/>
          </a:xfrm>
        </p:grpSpPr>
        <p:sp>
          <p:nvSpPr>
            <p:cNvPr id="50" name="Rectangle 49">
              <a:extLst>
                <a:ext uri="{FF2B5EF4-FFF2-40B4-BE49-F238E27FC236}">
                  <a16:creationId xmlns:a16="http://schemas.microsoft.com/office/drawing/2014/main" id="{41901B90-2183-0D14-4742-0583343747C7}"/>
                </a:ext>
              </a:extLst>
            </p:cNvPr>
            <p:cNvSpPr/>
            <p:nvPr/>
          </p:nvSpPr>
          <p:spPr>
            <a:xfrm>
              <a:off x="2816966" y="3874433"/>
              <a:ext cx="1663930"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Rounded Rectangle 23">
              <a:extLst>
                <a:ext uri="{FF2B5EF4-FFF2-40B4-BE49-F238E27FC236}">
                  <a16:creationId xmlns:a16="http://schemas.microsoft.com/office/drawing/2014/main" id="{40D0A0C9-6E59-AFFA-911F-D1D153938A55}"/>
                </a:ext>
              </a:extLst>
            </p:cNvPr>
            <p:cNvSpPr/>
            <p:nvPr/>
          </p:nvSpPr>
          <p:spPr>
            <a:xfrm>
              <a:off x="2458560" y="2316675"/>
              <a:ext cx="2094344" cy="820468"/>
            </a:xfrm>
            <a:prstGeom prst="roundRect">
              <a:avLst>
                <a:gd name="adj" fmla="val 996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1"/>
                  </a:solidFill>
                  <a:latin typeface="Helvetica Neue"/>
                  <a:cs typeface="Helvetica Neue"/>
                </a:rPr>
                <a:t>Wikipedia</a:t>
              </a:r>
              <a:endParaRPr lang="en-US" sz="2800" dirty="0">
                <a:solidFill>
                  <a:schemeClr val="bg1"/>
                </a:solidFill>
                <a:latin typeface="Helvetica Neue"/>
                <a:cs typeface="Helvetica Neue"/>
              </a:endParaRPr>
            </a:p>
          </p:txBody>
        </p:sp>
        <p:sp>
          <p:nvSpPr>
            <p:cNvPr id="25" name="Rectangle 24">
              <a:extLst>
                <a:ext uri="{FF2B5EF4-FFF2-40B4-BE49-F238E27FC236}">
                  <a16:creationId xmlns:a16="http://schemas.microsoft.com/office/drawing/2014/main" id="{24D0615A-CC3C-6F10-7500-6C05D7BC62A9}"/>
                </a:ext>
              </a:extLst>
            </p:cNvPr>
            <p:cNvSpPr/>
            <p:nvPr/>
          </p:nvSpPr>
          <p:spPr>
            <a:xfrm>
              <a:off x="267565" y="4721971"/>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Question</a:t>
              </a:r>
              <a:endParaRPr lang="en-US" sz="2500" dirty="0">
                <a:latin typeface="Helvetica Neue"/>
                <a:cs typeface="Helvetica Neue"/>
              </a:endParaRPr>
            </a:p>
          </p:txBody>
        </p:sp>
        <p:sp>
          <p:nvSpPr>
            <p:cNvPr id="26" name="Rectangle 25">
              <a:extLst>
                <a:ext uri="{FF2B5EF4-FFF2-40B4-BE49-F238E27FC236}">
                  <a16:creationId xmlns:a16="http://schemas.microsoft.com/office/drawing/2014/main" id="{D15E1480-E9FE-6041-B435-636A507FECF2}"/>
                </a:ext>
              </a:extLst>
            </p:cNvPr>
            <p:cNvSpPr/>
            <p:nvPr/>
          </p:nvSpPr>
          <p:spPr>
            <a:xfrm>
              <a:off x="5148825" y="4721971"/>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Answer</a:t>
              </a:r>
              <a:endParaRPr lang="en-US" sz="2500" dirty="0">
                <a:latin typeface="Helvetica Neue"/>
                <a:cs typeface="Helvetica Neue"/>
              </a:endParaRPr>
            </a:p>
          </p:txBody>
        </p:sp>
        <p:sp>
          <p:nvSpPr>
            <p:cNvPr id="27" name="Rounded Rectangle 26">
              <a:extLst>
                <a:ext uri="{FF2B5EF4-FFF2-40B4-BE49-F238E27FC236}">
                  <a16:creationId xmlns:a16="http://schemas.microsoft.com/office/drawing/2014/main" id="{846DF2B6-58B0-D298-65B7-32D65B3BB6E9}"/>
                </a:ext>
              </a:extLst>
            </p:cNvPr>
            <p:cNvSpPr/>
            <p:nvPr/>
          </p:nvSpPr>
          <p:spPr>
            <a:xfrm>
              <a:off x="297908" y="3305003"/>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cxnSp>
          <p:nvCxnSpPr>
            <p:cNvPr id="30" name="Straight Arrow Connector 29">
              <a:extLst>
                <a:ext uri="{FF2B5EF4-FFF2-40B4-BE49-F238E27FC236}">
                  <a16:creationId xmlns:a16="http://schemas.microsoft.com/office/drawing/2014/main" id="{2C8A643A-F9DC-3B6D-B5EE-386F24FC5C65}"/>
                </a:ext>
              </a:extLst>
            </p:cNvPr>
            <p:cNvCxnSpPr>
              <a:cxnSpLocks/>
              <a:stCxn id="25" idx="0"/>
              <a:endCxn id="27" idx="2"/>
            </p:cNvCxnSpPr>
            <p:nvPr/>
          </p:nvCxnSpPr>
          <p:spPr>
            <a:xfrm flipV="1">
              <a:off x="1206074" y="4130834"/>
              <a:ext cx="0" cy="591137"/>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564905D-62FF-FBA8-CF0F-61B5C4F32B14}"/>
                </a:ext>
              </a:extLst>
            </p:cNvPr>
            <p:cNvCxnSpPr>
              <a:cxnSpLocks/>
              <a:stCxn id="24" idx="2"/>
              <a:endCxn id="49" idx="0"/>
            </p:cNvCxnSpPr>
            <p:nvPr/>
          </p:nvCxnSpPr>
          <p:spPr>
            <a:xfrm>
              <a:off x="3505732" y="3137143"/>
              <a:ext cx="4187" cy="580776"/>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FA594664-2C87-AE39-B979-8E5D63CE4BA7}"/>
                </a:ext>
              </a:extLst>
            </p:cNvPr>
            <p:cNvCxnSpPr>
              <a:cxnSpLocks/>
              <a:stCxn id="27" idx="0"/>
              <a:endCxn id="24" idx="1"/>
            </p:cNvCxnSpPr>
            <p:nvPr/>
          </p:nvCxnSpPr>
          <p:spPr>
            <a:xfrm rot="5400000" flipH="1" flipV="1">
              <a:off x="1543270" y="2389713"/>
              <a:ext cx="578094" cy="1252486"/>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59321970-8BC4-0172-FDB1-0901571B8A2D}"/>
                </a:ext>
              </a:extLst>
            </p:cNvPr>
            <p:cNvSpPr/>
            <p:nvPr/>
          </p:nvSpPr>
          <p:spPr>
            <a:xfrm>
              <a:off x="2710422" y="6083059"/>
              <a:ext cx="1877018"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p>
          </p:txBody>
        </p:sp>
        <p:cxnSp>
          <p:nvCxnSpPr>
            <p:cNvPr id="34" name="Straight Arrow Connector 33">
              <a:extLst>
                <a:ext uri="{FF2B5EF4-FFF2-40B4-BE49-F238E27FC236}">
                  <a16:creationId xmlns:a16="http://schemas.microsoft.com/office/drawing/2014/main" id="{9F75C2A1-2377-7024-FAC9-DB480FCEBFF8}"/>
                </a:ext>
              </a:extLst>
            </p:cNvPr>
            <p:cNvCxnSpPr>
              <a:cxnSpLocks/>
              <a:stCxn id="50" idx="2"/>
              <a:endCxn id="33" idx="0"/>
            </p:cNvCxnSpPr>
            <p:nvPr/>
          </p:nvCxnSpPr>
          <p:spPr>
            <a:xfrm>
              <a:off x="3648931" y="5672960"/>
              <a:ext cx="0" cy="41009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0969DEA1-51A9-5D84-A59E-7DDF94F3726C}"/>
                </a:ext>
              </a:extLst>
            </p:cNvPr>
            <p:cNvCxnSpPr>
              <a:cxnSpLocks/>
              <a:stCxn id="25" idx="2"/>
              <a:endCxn id="33" idx="1"/>
            </p:cNvCxnSpPr>
            <p:nvPr/>
          </p:nvCxnSpPr>
          <p:spPr>
            <a:xfrm rot="16200000" flipH="1">
              <a:off x="1546376" y="5331929"/>
              <a:ext cx="823744" cy="150434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7C4EF74F-2853-E662-E205-80A78DCEA758}"/>
                </a:ext>
              </a:extLst>
            </p:cNvPr>
            <p:cNvCxnSpPr>
              <a:cxnSpLocks/>
              <a:stCxn id="33" idx="3"/>
              <a:endCxn id="26" idx="2"/>
            </p:cNvCxnSpPr>
            <p:nvPr/>
          </p:nvCxnSpPr>
          <p:spPr>
            <a:xfrm flipV="1">
              <a:off x="4587440" y="5672231"/>
              <a:ext cx="1393351" cy="82374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D1610DDE-47B3-7DE9-5820-E4C6AC6A3935}"/>
                </a:ext>
              </a:extLst>
            </p:cNvPr>
            <p:cNvSpPr/>
            <p:nvPr/>
          </p:nvSpPr>
          <p:spPr>
            <a:xfrm>
              <a:off x="2745233" y="3795003"/>
              <a:ext cx="1663930"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9" name="Rectangle 48">
              <a:extLst>
                <a:ext uri="{FF2B5EF4-FFF2-40B4-BE49-F238E27FC236}">
                  <a16:creationId xmlns:a16="http://schemas.microsoft.com/office/drawing/2014/main" id="{E17D1D28-3E7F-1C92-E501-EC570D3C795C}"/>
                </a:ext>
              </a:extLst>
            </p:cNvPr>
            <p:cNvSpPr/>
            <p:nvPr/>
          </p:nvSpPr>
          <p:spPr>
            <a:xfrm>
              <a:off x="2677954" y="3717919"/>
              <a:ext cx="1663930"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500" b="1" dirty="0">
                  <a:solidFill>
                    <a:schemeClr val="bg2">
                      <a:lumMod val="10000"/>
                    </a:schemeClr>
                  </a:solidFill>
                  <a:latin typeface="Helvetica Neue"/>
                  <a:cs typeface="Helvetica Neue"/>
                </a:rPr>
                <a:t>Retrieved</a:t>
              </a:r>
              <a:r>
                <a:rPr lang="zh-CN" altLang="en-US" sz="2500" b="1" dirty="0">
                  <a:solidFill>
                    <a:schemeClr val="bg2">
                      <a:lumMod val="10000"/>
                    </a:schemeClr>
                  </a:solidFill>
                  <a:latin typeface="Helvetica Neue"/>
                  <a:cs typeface="Helvetica Neue"/>
                </a:rPr>
                <a:t> </a:t>
              </a:r>
              <a:r>
                <a:rPr lang="en-US" altLang="zh-CN" sz="2500" b="1" dirty="0">
                  <a:solidFill>
                    <a:schemeClr val="bg2">
                      <a:lumMod val="10000"/>
                    </a:schemeClr>
                  </a:solidFill>
                  <a:latin typeface="Helvetica Neue"/>
                  <a:cs typeface="Helvetica Neue"/>
                </a:rPr>
                <a:t>passages</a:t>
              </a:r>
              <a:endParaRPr lang="en-US" sz="2500" b="1" dirty="0">
                <a:solidFill>
                  <a:schemeClr val="bg2">
                    <a:lumMod val="10000"/>
                  </a:schemeClr>
                </a:solidFill>
                <a:latin typeface="Helvetica Neue"/>
                <a:cs typeface="Helvetica Neue"/>
              </a:endParaRPr>
            </a:p>
          </p:txBody>
        </p:sp>
      </p:grpSp>
      <p:grpSp>
        <p:nvGrpSpPr>
          <p:cNvPr id="100" name="Group 99">
            <a:extLst>
              <a:ext uri="{FF2B5EF4-FFF2-40B4-BE49-F238E27FC236}">
                <a16:creationId xmlns:a16="http://schemas.microsoft.com/office/drawing/2014/main" id="{37264842-47BA-A995-AB4A-38217EC21BE8}"/>
              </a:ext>
            </a:extLst>
          </p:cNvPr>
          <p:cNvGrpSpPr/>
          <p:nvPr/>
        </p:nvGrpSpPr>
        <p:grpSpPr>
          <a:xfrm>
            <a:off x="8731177" y="2955355"/>
            <a:ext cx="6545191" cy="4418960"/>
            <a:chOff x="8904470" y="2207465"/>
            <a:chExt cx="6545191" cy="4418960"/>
          </a:xfrm>
        </p:grpSpPr>
        <p:sp>
          <p:nvSpPr>
            <p:cNvPr id="70" name="Rectangle 69">
              <a:extLst>
                <a:ext uri="{FF2B5EF4-FFF2-40B4-BE49-F238E27FC236}">
                  <a16:creationId xmlns:a16="http://schemas.microsoft.com/office/drawing/2014/main" id="{940B510B-8E75-90E2-63A7-CC962E95AF45}"/>
                </a:ext>
              </a:extLst>
            </p:cNvPr>
            <p:cNvSpPr/>
            <p:nvPr/>
          </p:nvSpPr>
          <p:spPr>
            <a:xfrm>
              <a:off x="11375342" y="3595769"/>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2" name="Rectangle 71">
              <a:extLst>
                <a:ext uri="{FF2B5EF4-FFF2-40B4-BE49-F238E27FC236}">
                  <a16:creationId xmlns:a16="http://schemas.microsoft.com/office/drawing/2014/main" id="{E8C7D88D-7854-91E9-4939-DFA1766A7D28}"/>
                </a:ext>
              </a:extLst>
            </p:cNvPr>
            <p:cNvSpPr/>
            <p:nvPr/>
          </p:nvSpPr>
          <p:spPr>
            <a:xfrm>
              <a:off x="8904470" y="4439506"/>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Question</a:t>
              </a:r>
              <a:endParaRPr lang="en-US" sz="2500" dirty="0">
                <a:latin typeface="Helvetica Neue"/>
                <a:cs typeface="Helvetica Neue"/>
              </a:endParaRPr>
            </a:p>
          </p:txBody>
        </p:sp>
        <p:sp>
          <p:nvSpPr>
            <p:cNvPr id="73" name="Rectangle 72">
              <a:extLst>
                <a:ext uri="{FF2B5EF4-FFF2-40B4-BE49-F238E27FC236}">
                  <a16:creationId xmlns:a16="http://schemas.microsoft.com/office/drawing/2014/main" id="{BB2994C3-BEF6-CAAE-C748-65FCDADF8E6C}"/>
                </a:ext>
              </a:extLst>
            </p:cNvPr>
            <p:cNvSpPr/>
            <p:nvPr/>
          </p:nvSpPr>
          <p:spPr>
            <a:xfrm>
              <a:off x="13785730" y="4439506"/>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Answer</a:t>
              </a:r>
              <a:endParaRPr lang="en-US" sz="2500" dirty="0">
                <a:latin typeface="Helvetica Neue"/>
                <a:cs typeface="Helvetica Neue"/>
              </a:endParaRPr>
            </a:p>
          </p:txBody>
        </p:sp>
        <p:sp>
          <p:nvSpPr>
            <p:cNvPr id="74" name="Rounded Rectangle 73">
              <a:extLst>
                <a:ext uri="{FF2B5EF4-FFF2-40B4-BE49-F238E27FC236}">
                  <a16:creationId xmlns:a16="http://schemas.microsoft.com/office/drawing/2014/main" id="{9690C3BB-43D1-4D2B-BD85-911DA4B549C6}"/>
                </a:ext>
              </a:extLst>
            </p:cNvPr>
            <p:cNvSpPr/>
            <p:nvPr/>
          </p:nvSpPr>
          <p:spPr>
            <a:xfrm>
              <a:off x="10144430" y="2207465"/>
              <a:ext cx="1816331" cy="825831"/>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rgbClr val="FFFFFF"/>
                  </a:solidFill>
                  <a:latin typeface="Helvetica Neue"/>
                  <a:cs typeface="Helvetica Neue"/>
                </a:rPr>
                <a:t>GPT-3</a:t>
              </a:r>
            </a:p>
          </p:txBody>
        </p:sp>
        <p:sp>
          <p:nvSpPr>
            <p:cNvPr id="78" name="Rounded Rectangle 77">
              <a:extLst>
                <a:ext uri="{FF2B5EF4-FFF2-40B4-BE49-F238E27FC236}">
                  <a16:creationId xmlns:a16="http://schemas.microsoft.com/office/drawing/2014/main" id="{04E33507-AB21-1E17-03CF-2121E0507AF4}"/>
                </a:ext>
              </a:extLst>
            </p:cNvPr>
            <p:cNvSpPr/>
            <p:nvPr/>
          </p:nvSpPr>
          <p:spPr>
            <a:xfrm>
              <a:off x="11347327" y="5800594"/>
              <a:ext cx="1877018"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endParaRPr lang="en-US" altLang="zh-CN" sz="2400" b="1" dirty="0">
                <a:solidFill>
                  <a:schemeClr val="bg1"/>
                </a:solidFill>
                <a:latin typeface="Helvetica Neue"/>
                <a:cs typeface="Helvetica Neue"/>
              </a:endParaRPr>
            </a:p>
          </p:txBody>
        </p:sp>
        <p:cxnSp>
          <p:nvCxnSpPr>
            <p:cNvPr id="79" name="Straight Arrow Connector 78">
              <a:extLst>
                <a:ext uri="{FF2B5EF4-FFF2-40B4-BE49-F238E27FC236}">
                  <a16:creationId xmlns:a16="http://schemas.microsoft.com/office/drawing/2014/main" id="{CC9459BC-0C55-C841-7B20-CE6365460FA3}"/>
                </a:ext>
              </a:extLst>
            </p:cNvPr>
            <p:cNvCxnSpPr>
              <a:cxnSpLocks/>
              <a:stCxn id="70" idx="2"/>
              <a:endCxn id="78" idx="0"/>
            </p:cNvCxnSpPr>
            <p:nvPr/>
          </p:nvCxnSpPr>
          <p:spPr>
            <a:xfrm>
              <a:off x="12283508" y="5394296"/>
              <a:ext cx="2328" cy="40629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Elbow Connector 79">
              <a:extLst>
                <a:ext uri="{FF2B5EF4-FFF2-40B4-BE49-F238E27FC236}">
                  <a16:creationId xmlns:a16="http://schemas.microsoft.com/office/drawing/2014/main" id="{2101CDEF-1DFC-CE88-26CE-6196C41D3259}"/>
                </a:ext>
              </a:extLst>
            </p:cNvPr>
            <p:cNvCxnSpPr>
              <a:cxnSpLocks/>
              <a:stCxn id="72" idx="2"/>
              <a:endCxn id="78" idx="1"/>
            </p:cNvCxnSpPr>
            <p:nvPr/>
          </p:nvCxnSpPr>
          <p:spPr>
            <a:xfrm rot="16200000" flipH="1">
              <a:off x="10183281" y="5049464"/>
              <a:ext cx="823744" cy="150434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Elbow Connector 80">
              <a:extLst>
                <a:ext uri="{FF2B5EF4-FFF2-40B4-BE49-F238E27FC236}">
                  <a16:creationId xmlns:a16="http://schemas.microsoft.com/office/drawing/2014/main" id="{E61CC4E2-F8AB-4303-FDAD-60C7E1BCF02D}"/>
                </a:ext>
              </a:extLst>
            </p:cNvPr>
            <p:cNvCxnSpPr>
              <a:cxnSpLocks/>
              <a:stCxn id="78" idx="3"/>
              <a:endCxn id="73" idx="2"/>
            </p:cNvCxnSpPr>
            <p:nvPr/>
          </p:nvCxnSpPr>
          <p:spPr>
            <a:xfrm flipV="1">
              <a:off x="13224345" y="5389766"/>
              <a:ext cx="1393351" cy="82374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85F034C5-FF88-DC51-241E-A36F3615DBAA}"/>
                </a:ext>
              </a:extLst>
            </p:cNvPr>
            <p:cNvSpPr/>
            <p:nvPr/>
          </p:nvSpPr>
          <p:spPr>
            <a:xfrm>
              <a:off x="11303609" y="3516339"/>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3" name="Rectangle 82">
              <a:extLst>
                <a:ext uri="{FF2B5EF4-FFF2-40B4-BE49-F238E27FC236}">
                  <a16:creationId xmlns:a16="http://schemas.microsoft.com/office/drawing/2014/main" id="{6CFF8FD4-586B-5C69-BC14-5211D0896F8F}"/>
                </a:ext>
              </a:extLst>
            </p:cNvPr>
            <p:cNvSpPr/>
            <p:nvPr/>
          </p:nvSpPr>
          <p:spPr>
            <a:xfrm>
              <a:off x="11236330" y="3439255"/>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500" b="1" dirty="0">
                  <a:solidFill>
                    <a:srgbClr val="C00000"/>
                  </a:solidFill>
                  <a:latin typeface="Helvetica Neue"/>
                  <a:cs typeface="Helvetica Neue"/>
                </a:rPr>
                <a:t>Generated</a:t>
              </a:r>
              <a:r>
                <a:rPr lang="zh-CN" altLang="en-US" sz="2500" b="1" dirty="0">
                  <a:solidFill>
                    <a:schemeClr val="bg2">
                      <a:lumMod val="10000"/>
                    </a:schemeClr>
                  </a:solidFill>
                  <a:latin typeface="Helvetica Neue"/>
                  <a:cs typeface="Helvetica Neue"/>
                </a:rPr>
                <a:t> </a:t>
              </a:r>
              <a:r>
                <a:rPr lang="en-US" altLang="zh-CN" sz="2500" b="1" dirty="0">
                  <a:solidFill>
                    <a:schemeClr val="bg2">
                      <a:lumMod val="10000"/>
                    </a:schemeClr>
                  </a:solidFill>
                  <a:latin typeface="Helvetica Neue"/>
                  <a:cs typeface="Helvetica Neue"/>
                </a:rPr>
                <a:t>passages</a:t>
              </a:r>
              <a:endParaRPr lang="en-US" sz="2500" b="1" dirty="0">
                <a:solidFill>
                  <a:schemeClr val="bg2">
                    <a:lumMod val="10000"/>
                  </a:schemeClr>
                </a:solidFill>
                <a:latin typeface="Helvetica Neue"/>
                <a:cs typeface="Helvetica Neue"/>
              </a:endParaRPr>
            </a:p>
          </p:txBody>
        </p:sp>
        <p:cxnSp>
          <p:nvCxnSpPr>
            <p:cNvPr id="89" name="Elbow Connector 88">
              <a:extLst>
                <a:ext uri="{FF2B5EF4-FFF2-40B4-BE49-F238E27FC236}">
                  <a16:creationId xmlns:a16="http://schemas.microsoft.com/office/drawing/2014/main" id="{861763FA-09D5-AD32-3ECD-927E7A9B886D}"/>
                </a:ext>
              </a:extLst>
            </p:cNvPr>
            <p:cNvCxnSpPr>
              <a:cxnSpLocks/>
              <a:stCxn id="72" idx="0"/>
              <a:endCxn id="74" idx="1"/>
            </p:cNvCxnSpPr>
            <p:nvPr/>
          </p:nvCxnSpPr>
          <p:spPr>
            <a:xfrm rot="5400000" flipH="1" flipV="1">
              <a:off x="9084142" y="3379219"/>
              <a:ext cx="1819125" cy="30145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Elbow Connector 92">
              <a:extLst>
                <a:ext uri="{FF2B5EF4-FFF2-40B4-BE49-F238E27FC236}">
                  <a16:creationId xmlns:a16="http://schemas.microsoft.com/office/drawing/2014/main" id="{523C0F7A-67A9-9149-5CA0-60516DA9A25A}"/>
                </a:ext>
              </a:extLst>
            </p:cNvPr>
            <p:cNvCxnSpPr>
              <a:cxnSpLocks/>
              <a:stCxn id="74" idx="3"/>
              <a:endCxn id="83" idx="0"/>
            </p:cNvCxnSpPr>
            <p:nvPr/>
          </p:nvCxnSpPr>
          <p:spPr>
            <a:xfrm>
              <a:off x="11960761" y="2620381"/>
              <a:ext cx="183735" cy="81887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 name="Slide Number Placeholder 4">
            <a:extLst>
              <a:ext uri="{FF2B5EF4-FFF2-40B4-BE49-F238E27FC236}">
                <a16:creationId xmlns:a16="http://schemas.microsoft.com/office/drawing/2014/main" id="{EEF7988D-6E04-A449-89F5-0B33C177C813}"/>
              </a:ext>
            </a:extLst>
          </p:cNvPr>
          <p:cNvSpPr>
            <a:spLocks noGrp="1"/>
          </p:cNvSpPr>
          <p:nvPr>
            <p:ph type="sldNum" sz="quarter" idx="11"/>
          </p:nvPr>
        </p:nvSpPr>
        <p:spPr/>
        <p:txBody>
          <a:bodyPr/>
          <a:lstStyle/>
          <a:p>
            <a:pPr>
              <a:defRPr/>
            </a:pPr>
            <a:fld id="{91F31FA6-B0B4-9940-9B47-E6B321700686}" type="slidenum">
              <a:rPr lang="en-US" smtClean="0"/>
              <a:pPr>
                <a:defRPr/>
              </a:pPr>
              <a:t>23</a:t>
            </a:fld>
            <a:endParaRPr lang="en-US"/>
          </a:p>
        </p:txBody>
      </p:sp>
    </p:spTree>
    <p:extLst>
      <p:ext uri="{BB962C8B-B14F-4D97-AF65-F5344CB8AC3E}">
        <p14:creationId xmlns:p14="http://schemas.microsoft.com/office/powerpoint/2010/main" val="3478506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300" fill="hold"/>
                                        <p:tgtEl>
                                          <p:spTgt spid="100"/>
                                        </p:tgtEl>
                                        <p:attrNameLst>
                                          <p:attrName>ppt_w</p:attrName>
                                        </p:attrNameLst>
                                      </p:cBhvr>
                                      <p:tavLst>
                                        <p:tav tm="0">
                                          <p:val>
                                            <p:fltVal val="0"/>
                                          </p:val>
                                        </p:tav>
                                        <p:tav tm="100000">
                                          <p:val>
                                            <p:strVal val="#ppt_w"/>
                                          </p:val>
                                        </p:tav>
                                      </p:tavLst>
                                    </p:anim>
                                    <p:anim calcmode="lin" valueType="num">
                                      <p:cBhvr>
                                        <p:cTn id="8" dur="300" fill="hold"/>
                                        <p:tgtEl>
                                          <p:spTgt spid="100"/>
                                        </p:tgtEl>
                                        <p:attrNameLst>
                                          <p:attrName>ppt_h</p:attrName>
                                        </p:attrNameLst>
                                      </p:cBhvr>
                                      <p:tavLst>
                                        <p:tav tm="0">
                                          <p:val>
                                            <p:fltVal val="0"/>
                                          </p:val>
                                        </p:tav>
                                        <p:tav tm="100000">
                                          <p:val>
                                            <p:strVal val="#ppt_h"/>
                                          </p:val>
                                        </p:tav>
                                      </p:tavLst>
                                    </p:anim>
                                    <p:animEffect transition="in" filter="fade">
                                      <p:cBhvr>
                                        <p:cTn id="9" dur="3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8DBC4CF3-D20D-8535-98EF-45CF2364C7CB}"/>
              </a:ext>
            </a:extLst>
          </p:cNvPr>
          <p:cNvGrpSpPr/>
          <p:nvPr/>
        </p:nvGrpSpPr>
        <p:grpSpPr>
          <a:xfrm>
            <a:off x="325718" y="937235"/>
            <a:ext cx="5736693" cy="5047136"/>
            <a:chOff x="112684" y="1577340"/>
            <a:chExt cx="5736693" cy="5047136"/>
          </a:xfrm>
        </p:grpSpPr>
        <p:sp>
          <p:nvSpPr>
            <p:cNvPr id="5" name="Rounded Rectangle 4">
              <a:extLst>
                <a:ext uri="{FF2B5EF4-FFF2-40B4-BE49-F238E27FC236}">
                  <a16:creationId xmlns:a16="http://schemas.microsoft.com/office/drawing/2014/main" id="{14071964-0ABC-5DD1-135B-72F7861D112E}"/>
                </a:ext>
              </a:extLst>
            </p:cNvPr>
            <p:cNvSpPr/>
            <p:nvPr/>
          </p:nvSpPr>
          <p:spPr>
            <a:xfrm>
              <a:off x="2097850" y="3656678"/>
              <a:ext cx="1816331" cy="1782858"/>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endParaRPr lang="en-US" sz="24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FA4896C0-1139-4F40-03FA-CF9EABF70A2D}"/>
                </a:ext>
              </a:extLst>
            </p:cNvPr>
            <p:cNvSpPr txBox="1"/>
            <p:nvPr/>
          </p:nvSpPr>
          <p:spPr>
            <a:xfrm>
              <a:off x="162653" y="1577340"/>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7" name="TextBox 6">
              <a:extLst>
                <a:ext uri="{FF2B5EF4-FFF2-40B4-BE49-F238E27FC236}">
                  <a16:creationId xmlns:a16="http://schemas.microsoft.com/office/drawing/2014/main" id="{FDC3EEFA-B0CE-037B-96F8-93F37B8FC3FC}"/>
                </a:ext>
              </a:extLst>
            </p:cNvPr>
            <p:cNvSpPr txBox="1"/>
            <p:nvPr/>
          </p:nvSpPr>
          <p:spPr>
            <a:xfrm>
              <a:off x="1713547" y="6162811"/>
              <a:ext cx="2584936" cy="461665"/>
            </a:xfrm>
            <a:prstGeom prst="rect">
              <a:avLst/>
            </a:prstGeom>
            <a:noFill/>
          </p:spPr>
          <p:txBody>
            <a:bodyPr wrap="square">
              <a:spAutoFit/>
            </a:bodyPr>
            <a:lstStyle/>
            <a:p>
              <a:pPr algn="ct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Albert</a:t>
              </a:r>
              <a:r>
                <a:rPr lang="zh-CN" altLang="en-US"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Einstein.</a:t>
              </a:r>
              <a:endParaRPr lang="en-US" sz="2400" dirty="0">
                <a:latin typeface="Colfax" panose="020B0304000000010002" pitchFamily="34" charset="0"/>
              </a:endParaRPr>
            </a:p>
          </p:txBody>
        </p:sp>
        <p:cxnSp>
          <p:nvCxnSpPr>
            <p:cNvPr id="8" name="Straight Arrow Connector 7">
              <a:extLst>
                <a:ext uri="{FF2B5EF4-FFF2-40B4-BE49-F238E27FC236}">
                  <a16:creationId xmlns:a16="http://schemas.microsoft.com/office/drawing/2014/main" id="{59A34056-00BE-6784-EB30-CC864BC157AB}"/>
                </a:ext>
              </a:extLst>
            </p:cNvPr>
            <p:cNvCxnSpPr>
              <a:cxnSpLocks/>
              <a:stCxn id="6" idx="2"/>
              <a:endCxn id="5" idx="0"/>
            </p:cNvCxnSpPr>
            <p:nvPr/>
          </p:nvCxnSpPr>
          <p:spPr>
            <a:xfrm>
              <a:off x="3006015" y="2039005"/>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14C3BBD-A23E-09FC-C573-F680246B4ED1}"/>
                </a:ext>
              </a:extLst>
            </p:cNvPr>
            <p:cNvCxnSpPr>
              <a:cxnSpLocks/>
              <a:stCxn id="5" idx="2"/>
              <a:endCxn id="7" idx="0"/>
            </p:cNvCxnSpPr>
            <p:nvPr/>
          </p:nvCxnSpPr>
          <p:spPr>
            <a:xfrm flipH="1">
              <a:off x="3006015" y="5439536"/>
              <a:ext cx="1" cy="72327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2" descr="Red and green check mark icons Royalty Free Vector Image">
              <a:extLst>
                <a:ext uri="{FF2B5EF4-FFF2-40B4-BE49-F238E27FC236}">
                  <a16:creationId xmlns:a16="http://schemas.microsoft.com/office/drawing/2014/main" id="{DBD3E331-707E-9213-0F76-550E6696D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4" t="17250" r="53138" b="26920"/>
            <a:stretch/>
          </p:blipFill>
          <p:spPr bwMode="auto">
            <a:xfrm>
              <a:off x="4195295" y="6211080"/>
              <a:ext cx="366276" cy="3651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127917A-F276-8F2D-5E25-E33AB6D1D266}"/>
                </a:ext>
              </a:extLst>
            </p:cNvPr>
            <p:cNvSpPr txBox="1"/>
            <p:nvPr/>
          </p:nvSpPr>
          <p:spPr>
            <a:xfrm>
              <a:off x="112684" y="2340933"/>
              <a:ext cx="2797885" cy="954107"/>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Answer:</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grpSp>
        <p:nvGrpSpPr>
          <p:cNvPr id="59" name="Group 58">
            <a:extLst>
              <a:ext uri="{FF2B5EF4-FFF2-40B4-BE49-F238E27FC236}">
                <a16:creationId xmlns:a16="http://schemas.microsoft.com/office/drawing/2014/main" id="{0C09E653-6089-35E8-C3BB-A9AC8BA7ECAC}"/>
              </a:ext>
            </a:extLst>
          </p:cNvPr>
          <p:cNvGrpSpPr/>
          <p:nvPr/>
        </p:nvGrpSpPr>
        <p:grpSpPr>
          <a:xfrm>
            <a:off x="4964330" y="937235"/>
            <a:ext cx="11291670" cy="5051737"/>
            <a:chOff x="4964330" y="1770509"/>
            <a:chExt cx="11291670" cy="5051737"/>
          </a:xfrm>
        </p:grpSpPr>
        <p:sp>
          <p:nvSpPr>
            <p:cNvPr id="11" name="Rounded Rectangle 10">
              <a:extLst>
                <a:ext uri="{FF2B5EF4-FFF2-40B4-BE49-F238E27FC236}">
                  <a16:creationId xmlns:a16="http://schemas.microsoft.com/office/drawing/2014/main" id="{76A64DD0-0D59-62A2-EAC7-565E609FBD6E}"/>
                </a:ext>
              </a:extLst>
            </p:cNvPr>
            <p:cNvSpPr/>
            <p:nvPr/>
          </p:nvSpPr>
          <p:spPr>
            <a:xfrm>
              <a:off x="8803328" y="3849847"/>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sp>
          <p:nvSpPr>
            <p:cNvPr id="13" name="TextBox 12">
              <a:extLst>
                <a:ext uri="{FF2B5EF4-FFF2-40B4-BE49-F238E27FC236}">
                  <a16:creationId xmlns:a16="http://schemas.microsoft.com/office/drawing/2014/main" id="{F0267471-55F9-0B08-8D91-5FE688A57641}"/>
                </a:ext>
              </a:extLst>
            </p:cNvPr>
            <p:cNvSpPr txBox="1"/>
            <p:nvPr/>
          </p:nvSpPr>
          <p:spPr>
            <a:xfrm>
              <a:off x="6868131" y="1770509"/>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14" name="TextBox 13">
              <a:extLst>
                <a:ext uri="{FF2B5EF4-FFF2-40B4-BE49-F238E27FC236}">
                  <a16:creationId xmlns:a16="http://schemas.microsoft.com/office/drawing/2014/main" id="{1C4085D8-DAFD-8494-EEE7-B71E64DCFFBF}"/>
                </a:ext>
              </a:extLst>
            </p:cNvPr>
            <p:cNvSpPr txBox="1"/>
            <p:nvPr/>
          </p:nvSpPr>
          <p:spPr>
            <a:xfrm>
              <a:off x="7851659" y="6360581"/>
              <a:ext cx="3747608" cy="461665"/>
            </a:xfrm>
            <a:prstGeom prst="rect">
              <a:avLst/>
            </a:prstGeom>
            <a:noFill/>
          </p:spPr>
          <p:txBody>
            <a:bodyPr wrap="square">
              <a:spAutoFit/>
            </a:bodyPr>
            <a:lstStyle/>
            <a:p>
              <a:pPr algn="ctr"/>
              <a:r>
                <a:rPr lang="en-US" sz="2400" dirty="0">
                  <a:solidFill>
                    <a:schemeClr val="bg2">
                      <a:lumMod val="10000"/>
                    </a:schemeClr>
                  </a:solidFill>
                  <a:latin typeface="Colfax" panose="020B0304000000010002" pitchFamily="34" charset="0"/>
                  <a:ea typeface="Roboto" panose="02000000000000000000" pitchFamily="2" charset="0"/>
                </a:rPr>
                <a:t>Wilhelm Conrad </a:t>
              </a:r>
              <a:r>
                <a:rPr lang="en-US" altLang="zh-CN" sz="2400" dirty="0">
                  <a:solidFill>
                    <a:schemeClr val="bg2">
                      <a:lumMod val="10000"/>
                    </a:schemeClr>
                  </a:solidFill>
                  <a:latin typeface="Colfax" panose="020B0304000000010002" pitchFamily="34" charset="0"/>
                  <a:ea typeface="Roboto" panose="02000000000000000000" pitchFamily="2" charset="0"/>
                </a:rPr>
                <a:t>Rontgen</a:t>
              </a:r>
              <a:endParaRPr lang="en-US" sz="2400" dirty="0">
                <a:solidFill>
                  <a:schemeClr val="bg2">
                    <a:lumMod val="10000"/>
                  </a:schemeClr>
                </a:solidFill>
                <a:latin typeface="Colfax" panose="020B0304000000010002" pitchFamily="34" charset="0"/>
              </a:endParaRPr>
            </a:p>
          </p:txBody>
        </p:sp>
        <p:cxnSp>
          <p:nvCxnSpPr>
            <p:cNvPr id="15" name="Straight Arrow Connector 14">
              <a:extLst>
                <a:ext uri="{FF2B5EF4-FFF2-40B4-BE49-F238E27FC236}">
                  <a16:creationId xmlns:a16="http://schemas.microsoft.com/office/drawing/2014/main" id="{AD0E2C53-09BE-9646-DA1D-273F55B91660}"/>
                </a:ext>
              </a:extLst>
            </p:cNvPr>
            <p:cNvCxnSpPr>
              <a:cxnSpLocks/>
              <a:stCxn id="13" idx="2"/>
              <a:endCxn id="11" idx="0"/>
            </p:cNvCxnSpPr>
            <p:nvPr/>
          </p:nvCxnSpPr>
          <p:spPr>
            <a:xfrm>
              <a:off x="9711493" y="2232174"/>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092B1DF-6DC9-AB42-0EA5-8EBCB9311351}"/>
                </a:ext>
              </a:extLst>
            </p:cNvPr>
            <p:cNvSpPr txBox="1"/>
            <p:nvPr/>
          </p:nvSpPr>
          <p:spPr>
            <a:xfrm>
              <a:off x="11419931" y="3357337"/>
              <a:ext cx="4836069" cy="2677656"/>
            </a:xfrm>
            <a:prstGeom prst="rect">
              <a:avLst/>
            </a:prstGeom>
            <a:noFill/>
          </p:spPr>
          <p:txBody>
            <a:bodyPr wrap="square">
              <a:spAutoFit/>
            </a:bodyPr>
            <a:lstStyle/>
            <a:p>
              <a:r>
                <a:rPr lang="en-US" sz="2400" dirty="0">
                  <a:highlight>
                    <a:srgbClr val="EAEAEA"/>
                  </a:highlight>
                  <a:latin typeface="Colfax" panose="020B0304000000010002" pitchFamily="34" charset="0"/>
                  <a:ea typeface="Roboto" panose="02000000000000000000" pitchFamily="2" charset="0"/>
                </a:rPr>
                <a:t>The first Nobel Prize in Physics was awarded in 1901 to </a:t>
              </a:r>
              <a:r>
                <a:rPr lang="en-US" sz="2400" b="1" dirty="0">
                  <a:solidFill>
                    <a:schemeClr val="accent6">
                      <a:lumMod val="75000"/>
                    </a:schemeClr>
                  </a:solidFill>
                  <a:highlight>
                    <a:srgbClr val="EAEAEA"/>
                  </a:highlight>
                  <a:latin typeface="Colfax" panose="020B0304000000010002" pitchFamily="34" charset="0"/>
                  <a:ea typeface="Roboto" panose="02000000000000000000" pitchFamily="2" charset="0"/>
                </a:rPr>
                <a:t>Wilhelm Conrad </a:t>
              </a:r>
              <a:r>
                <a:rPr lang="en-US" altLang="zh-CN" sz="2400" b="1" dirty="0">
                  <a:solidFill>
                    <a:schemeClr val="accent6">
                      <a:lumMod val="75000"/>
                    </a:schemeClr>
                  </a:solidFill>
                  <a:highlight>
                    <a:srgbClr val="EAEAEA"/>
                  </a:highlight>
                  <a:latin typeface="Colfax" panose="020B0304000000010002" pitchFamily="34" charset="0"/>
                  <a:ea typeface="Roboto" panose="02000000000000000000" pitchFamily="2" charset="0"/>
                </a:rPr>
                <a:t>Rontgen</a:t>
              </a:r>
              <a:r>
                <a:rPr lang="en-US" sz="2400" dirty="0">
                  <a:highlight>
                    <a:srgbClr val="EAEAEA"/>
                  </a:highlight>
                  <a:latin typeface="Colfax" panose="020B0304000000010002" pitchFamily="34" charset="0"/>
                  <a:ea typeface="Roboto" panose="02000000000000000000" pitchFamily="2" charset="0"/>
                </a:rPr>
                <a:t> in recognition of the extraordinary services he has rendered by the discovery of the remarkable rays subsequently named after him</a:t>
              </a:r>
              <a:endParaRPr lang="en-US" sz="2400" dirty="0">
                <a:highlight>
                  <a:srgbClr val="EAEAEA"/>
                </a:highlight>
                <a:latin typeface="Colfax" panose="020B0304000000010002" pitchFamily="34" charset="0"/>
              </a:endParaRPr>
            </a:p>
          </p:txBody>
        </p:sp>
        <p:sp>
          <p:nvSpPr>
            <p:cNvPr id="34" name="TextBox 33">
              <a:extLst>
                <a:ext uri="{FF2B5EF4-FFF2-40B4-BE49-F238E27FC236}">
                  <a16:creationId xmlns:a16="http://schemas.microsoft.com/office/drawing/2014/main" id="{04F61530-9369-095B-9AA5-F3972DA22EA0}"/>
                </a:ext>
              </a:extLst>
            </p:cNvPr>
            <p:cNvSpPr txBox="1"/>
            <p:nvPr/>
          </p:nvSpPr>
          <p:spPr>
            <a:xfrm>
              <a:off x="4964330" y="2336887"/>
              <a:ext cx="4609853"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Generate a background document to answer</a:t>
              </a:r>
            </a:p>
            <a:p>
              <a:pPr algn="r"/>
              <a:r>
                <a:rPr lang="en-US" altLang="zh-CN" sz="2800" b="1" dirty="0">
                  <a:latin typeface="Colfax" panose="020B0304000000010002" pitchFamily="34" charset="0"/>
                  <a:cs typeface="Helvetica Neue"/>
                </a:rPr>
                <a:t>the given 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cxnSp>
          <p:nvCxnSpPr>
            <p:cNvPr id="35" name="Straight Arrow Connector 34">
              <a:extLst>
                <a:ext uri="{FF2B5EF4-FFF2-40B4-BE49-F238E27FC236}">
                  <a16:creationId xmlns:a16="http://schemas.microsoft.com/office/drawing/2014/main" id="{7B7867B9-264F-AEA2-42FE-E13F8D01F223}"/>
                </a:ext>
              </a:extLst>
            </p:cNvPr>
            <p:cNvCxnSpPr>
              <a:cxnSpLocks/>
              <a:stCxn id="11" idx="3"/>
            </p:cNvCxnSpPr>
            <p:nvPr/>
          </p:nvCxnSpPr>
          <p:spPr>
            <a:xfrm>
              <a:off x="10619659" y="4256038"/>
              <a:ext cx="800272"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4AF39A26-0342-4AE7-0233-7CE3CCF9578A}"/>
                </a:ext>
              </a:extLst>
            </p:cNvPr>
            <p:cNvSpPr/>
            <p:nvPr/>
          </p:nvSpPr>
          <p:spPr>
            <a:xfrm>
              <a:off x="8803327" y="5132848"/>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cxnSp>
          <p:nvCxnSpPr>
            <p:cNvPr id="40" name="Straight Arrow Connector 39">
              <a:extLst>
                <a:ext uri="{FF2B5EF4-FFF2-40B4-BE49-F238E27FC236}">
                  <a16:creationId xmlns:a16="http://schemas.microsoft.com/office/drawing/2014/main" id="{F9C64E20-2719-18D5-DEE4-79965267EE5B}"/>
                </a:ext>
              </a:extLst>
            </p:cNvPr>
            <p:cNvCxnSpPr>
              <a:cxnSpLocks/>
            </p:cNvCxnSpPr>
            <p:nvPr/>
          </p:nvCxnSpPr>
          <p:spPr>
            <a:xfrm flipH="1">
              <a:off x="10619658" y="5539038"/>
              <a:ext cx="800273"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2758FB9-142C-31D7-CC20-C1AF30FE9D7D}"/>
                </a:ext>
              </a:extLst>
            </p:cNvPr>
            <p:cNvCxnSpPr>
              <a:cxnSpLocks/>
              <a:stCxn id="39" idx="2"/>
              <a:endCxn id="14" idx="0"/>
            </p:cNvCxnSpPr>
            <p:nvPr/>
          </p:nvCxnSpPr>
          <p:spPr>
            <a:xfrm>
              <a:off x="9711493" y="5945229"/>
              <a:ext cx="13970" cy="41535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2" descr="Red and green check mark icons Royalty Free Vector Image">
              <a:extLst>
                <a:ext uri="{FF2B5EF4-FFF2-40B4-BE49-F238E27FC236}">
                  <a16:creationId xmlns:a16="http://schemas.microsoft.com/office/drawing/2014/main" id="{1F04D0F4-25BA-7D95-EE20-ED63F7795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4" t="17250" r="4534" b="26920"/>
            <a:stretch/>
          </p:blipFill>
          <p:spPr bwMode="auto">
            <a:xfrm>
              <a:off x="11599267" y="6390566"/>
              <a:ext cx="400678" cy="36512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E02565AD-291E-74C3-75B5-A8A6FB844332}"/>
                </a:ext>
              </a:extLst>
            </p:cNvPr>
            <p:cNvSpPr txBox="1"/>
            <p:nvPr/>
          </p:nvSpPr>
          <p:spPr>
            <a:xfrm>
              <a:off x="5951230" y="4889098"/>
              <a:ext cx="2660911"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 [Q]</a:t>
              </a:r>
            </a:p>
            <a:p>
              <a:pPr algn="r"/>
              <a:r>
                <a:rPr lang="en-US" altLang="zh-CN" sz="2800" b="1" dirty="0">
                  <a:latin typeface="Colfax" panose="020B0304000000010002" pitchFamily="34" charset="0"/>
                  <a:cs typeface="Helvetica Neue"/>
                </a:rPr>
                <a:t>Passage:</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[P]</a:t>
              </a:r>
            </a:p>
            <a:p>
              <a:pPr algn="r"/>
              <a:r>
                <a:rPr lang="en-US" altLang="zh-CN" sz="2800" b="1" dirty="0">
                  <a:latin typeface="Colfax" panose="020B0304000000010002" pitchFamily="34" charset="0"/>
                  <a:cs typeface="Helvetica Neue"/>
                </a:rPr>
                <a:t>Answer: </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sp>
        <p:nvSpPr>
          <p:cNvPr id="3" name="Slide Number Placeholder 2">
            <a:extLst>
              <a:ext uri="{FF2B5EF4-FFF2-40B4-BE49-F238E27FC236}">
                <a16:creationId xmlns:a16="http://schemas.microsoft.com/office/drawing/2014/main" id="{69420F07-BDF4-C649-E539-273B4160CCE4}"/>
              </a:ext>
            </a:extLst>
          </p:cNvPr>
          <p:cNvSpPr>
            <a:spLocks noGrp="1"/>
          </p:cNvSpPr>
          <p:nvPr>
            <p:ph type="sldNum" sz="quarter" idx="11"/>
          </p:nvPr>
        </p:nvSpPr>
        <p:spPr/>
        <p:txBody>
          <a:bodyPr/>
          <a:lstStyle/>
          <a:p>
            <a:pPr>
              <a:defRPr/>
            </a:pPr>
            <a:fld id="{91F31FA6-B0B4-9940-9B47-E6B321700686}" type="slidenum">
              <a:rPr lang="en-US" smtClean="0"/>
              <a:pPr>
                <a:defRPr/>
              </a:pPr>
              <a:t>24</a:t>
            </a:fld>
            <a:endParaRPr lang="en-US"/>
          </a:p>
        </p:txBody>
      </p:sp>
      <p:sp>
        <p:nvSpPr>
          <p:cNvPr id="9" name="Content Placeholder 7">
            <a:extLst>
              <a:ext uri="{FF2B5EF4-FFF2-40B4-BE49-F238E27FC236}">
                <a16:creationId xmlns:a16="http://schemas.microsoft.com/office/drawing/2014/main" id="{ABA5ECAA-6B96-5279-5BDD-2AACA598582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Generate rather than Retrieve</a:t>
            </a:r>
            <a:r>
              <a:rPr lang="en-US" sz="2400" dirty="0"/>
              <a:t>: Large Language Models are Strong Context Generators (ICLR’23)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9D955B-17A6-EA57-3DBF-A02C9BF28C7D}"/>
                  </a:ext>
                </a:extLst>
              </p:cNvPr>
              <p:cNvSpPr txBox="1"/>
              <p:nvPr/>
            </p:nvSpPr>
            <p:spPr>
              <a:xfrm>
                <a:off x="375687" y="7099767"/>
                <a:ext cx="4953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What’s</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10</a:t>
                </a:r>
                <a:r>
                  <a:rPr lang="en-US" altLang="zh-CN" sz="3200" baseline="300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digit</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in</a:t>
                </a:r>
                <a14:m>
                  <m:oMath xmlns:m="http://schemas.openxmlformats.org/officeDocument/2006/math">
                    <m:r>
                      <a:rPr lang="zh-CN" altLang="en-US" sz="3200" b="0" i="0"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r>
                      <a:rPr lang="zh-CN" altLang="en-US" sz="320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𝜋</m:t>
                    </m:r>
                    <m:r>
                      <a:rPr lang="zh-CN" altLang="en-US" sz="3200" b="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oMath>
                </a14:m>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t>
                </a:r>
                <a:endParaRPr lang="en-US" dirty="0"/>
              </a:p>
            </p:txBody>
          </p:sp>
        </mc:Choice>
        <mc:Fallback xmlns="">
          <p:sp>
            <p:nvSpPr>
              <p:cNvPr id="16" name="TextBox 15">
                <a:extLst>
                  <a:ext uri="{FF2B5EF4-FFF2-40B4-BE49-F238E27FC236}">
                    <a16:creationId xmlns:a16="http://schemas.microsoft.com/office/drawing/2014/main" id="{5E9D955B-17A6-EA57-3DBF-A02C9BF28C7D}"/>
                  </a:ext>
                </a:extLst>
              </p:cNvPr>
              <p:cNvSpPr txBox="1">
                <a:spLocks noRot="1" noChangeAspect="1" noMove="1" noResize="1" noEditPoints="1" noAdjustHandles="1" noChangeArrowheads="1" noChangeShapeType="1" noTextEdit="1"/>
              </p:cNvSpPr>
              <p:nvPr/>
            </p:nvSpPr>
            <p:spPr>
              <a:xfrm>
                <a:off x="375687" y="7099767"/>
                <a:ext cx="4953000" cy="584775"/>
              </a:xfrm>
              <a:prstGeom prst="rect">
                <a:avLst/>
              </a:prstGeom>
              <a:blipFill>
                <a:blip r:embed="rId3"/>
                <a:stretch>
                  <a:fillRect l="-3069" t="-14894" r="-1535" b="-27660"/>
                </a:stretch>
              </a:blipFill>
            </p:spPr>
            <p:txBody>
              <a:bodyPr/>
              <a:lstStyle/>
              <a:p>
                <a:r>
                  <a:rPr lang="en-US">
                    <a:noFill/>
                  </a:rPr>
                  <a:t> </a:t>
                </a:r>
              </a:p>
            </p:txBody>
          </p:sp>
        </mc:Fallback>
      </mc:AlternateContent>
    </p:spTree>
    <p:extLst>
      <p:ext uri="{BB962C8B-B14F-4D97-AF65-F5344CB8AC3E}">
        <p14:creationId xmlns:p14="http://schemas.microsoft.com/office/powerpoint/2010/main" val="1961587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Why</a:t>
            </a:r>
            <a:r>
              <a:rPr lang="zh-CN" altLang="en-US" sz="4400" dirty="0"/>
              <a:t> </a:t>
            </a:r>
            <a:r>
              <a:rPr lang="en-US" altLang="zh-CN" sz="4400" dirty="0"/>
              <a:t>not</a:t>
            </a:r>
            <a:r>
              <a:rPr lang="zh-CN" altLang="en-US" sz="4400" dirty="0"/>
              <a:t> </a:t>
            </a:r>
            <a:r>
              <a:rPr lang="en-US" altLang="zh-CN" sz="4400" dirty="0"/>
              <a:t>use</a:t>
            </a:r>
            <a:r>
              <a:rPr lang="zh-CN" altLang="en-US" sz="4400" dirty="0"/>
              <a:t> </a:t>
            </a:r>
            <a:r>
              <a:rPr lang="en-US" altLang="zh-CN" sz="4400" dirty="0"/>
              <a:t>GPT-3</a:t>
            </a:r>
            <a:r>
              <a:rPr lang="zh-CN" altLang="en-US" sz="4400" dirty="0"/>
              <a:t> </a:t>
            </a:r>
            <a:r>
              <a:rPr lang="en-US" altLang="zh-CN" sz="4400" dirty="0"/>
              <a:t>to</a:t>
            </a:r>
            <a:r>
              <a:rPr lang="zh-CN" altLang="en-US" sz="4400" dirty="0"/>
              <a:t> </a:t>
            </a:r>
            <a:r>
              <a:rPr lang="en-US" altLang="zh-CN" sz="4400" dirty="0"/>
              <a:t>directly</a:t>
            </a:r>
            <a:r>
              <a:rPr lang="zh-CN" altLang="en-US" sz="4400" dirty="0"/>
              <a:t> </a:t>
            </a:r>
            <a:r>
              <a:rPr lang="en-US" altLang="zh-CN" sz="4400" dirty="0"/>
              <a:t>generate</a:t>
            </a:r>
            <a:r>
              <a:rPr lang="zh-CN" altLang="en-US" sz="4400" dirty="0"/>
              <a:t> </a:t>
            </a:r>
            <a:r>
              <a:rPr lang="en-US" altLang="zh-CN" sz="4400" dirty="0"/>
              <a:t>the</a:t>
            </a:r>
            <a:r>
              <a:rPr lang="zh-CN" altLang="en-US" sz="4400" dirty="0"/>
              <a:t> </a:t>
            </a:r>
            <a:r>
              <a:rPr lang="en-US" altLang="zh-CN" sz="4400" dirty="0"/>
              <a:t>answer?</a:t>
            </a:r>
            <a:r>
              <a:rPr lang="zh-CN" altLang="en-US" sz="4400" dirty="0"/>
              <a:t> </a:t>
            </a:r>
            <a:endParaRPr lang="en-US" sz="4400" dirty="0"/>
          </a:p>
        </p:txBody>
      </p:sp>
      <p:sp>
        <p:nvSpPr>
          <p:cNvPr id="10" name="TextBox 9">
            <a:extLst>
              <a:ext uri="{FF2B5EF4-FFF2-40B4-BE49-F238E27FC236}">
                <a16:creationId xmlns:a16="http://schemas.microsoft.com/office/drawing/2014/main" id="{1C439D4B-5780-0269-91D9-DD5A1653FE4A}"/>
              </a:ext>
            </a:extLst>
          </p:cNvPr>
          <p:cNvSpPr txBox="1"/>
          <p:nvPr/>
        </p:nvSpPr>
        <p:spPr>
          <a:xfrm>
            <a:off x="515617" y="7200862"/>
            <a:ext cx="15224765"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800" b="1" dirty="0">
                <a:solidFill>
                  <a:srgbClr val="C00000"/>
                </a:solidFill>
                <a:latin typeface="Helvetica Neue"/>
                <a:cs typeface="Helvetica Neue"/>
              </a:rPr>
              <a:t>GPT-3 is not a reader specialist. Fusion-in-Decoder (</a:t>
            </a:r>
            <a:r>
              <a:rPr lang="en-US" altLang="zh-CN" sz="2800" b="1" dirty="0" err="1">
                <a:solidFill>
                  <a:srgbClr val="C00000"/>
                </a:solidFill>
                <a:latin typeface="Helvetica Neue"/>
                <a:cs typeface="Helvetica Neue"/>
              </a:rPr>
              <a:t>FiD</a:t>
            </a:r>
            <a:r>
              <a:rPr lang="en-US" altLang="zh-CN" sz="2800" b="1" dirty="0">
                <a:solidFill>
                  <a:srgbClr val="C00000"/>
                </a:solidFill>
                <a:latin typeface="Helvetica Neue"/>
                <a:cs typeface="Helvetica Neue"/>
              </a:rPr>
              <a:t>) is the state-of-the-art Reader. Supervised Learning (with </a:t>
            </a:r>
            <a:r>
              <a:rPr lang="en-US" altLang="zh-CN" sz="2800" b="1" dirty="0" err="1">
                <a:solidFill>
                  <a:srgbClr val="C00000"/>
                </a:solidFill>
                <a:latin typeface="Helvetica Neue"/>
                <a:cs typeface="Helvetica Neue"/>
              </a:rPr>
              <a:t>FiD</a:t>
            </a:r>
            <a:r>
              <a:rPr lang="en-US" altLang="zh-CN" sz="2800" b="1" dirty="0">
                <a:solidFill>
                  <a:srgbClr val="C00000"/>
                </a:solidFill>
                <a:latin typeface="Helvetica Neue"/>
                <a:cs typeface="Helvetica Neue"/>
              </a:rPr>
              <a:t>) performs much better than Zero-Shot.</a:t>
            </a:r>
          </a:p>
          <a:p>
            <a:endParaRPr lang="en-US" altLang="zh-CN" sz="2400" dirty="0">
              <a:latin typeface="Helvetica Neue"/>
              <a:cs typeface="Helvetica Neue"/>
            </a:endParaRPr>
          </a:p>
          <a:p>
            <a:r>
              <a:rPr lang="en-US" altLang="zh-CN" sz="2000" i="1" dirty="0" err="1">
                <a:latin typeface="Helvetica Neue"/>
                <a:cs typeface="Helvetica Neue"/>
              </a:rPr>
              <a:t>Izacard</a:t>
            </a:r>
            <a:r>
              <a:rPr lang="en-US" altLang="zh-CN" sz="2000" i="1" dirty="0">
                <a:latin typeface="Helvetica Neue"/>
                <a:cs typeface="Helvetica Neue"/>
              </a:rPr>
              <a:t> and Grave. Leveraging Passage Retrieval with Generative Models for Open Domain Question Answering. EACL 2021.</a:t>
            </a:r>
          </a:p>
        </p:txBody>
      </p:sp>
      <p:grpSp>
        <p:nvGrpSpPr>
          <p:cNvPr id="56" name="Group 55">
            <a:extLst>
              <a:ext uri="{FF2B5EF4-FFF2-40B4-BE49-F238E27FC236}">
                <a16:creationId xmlns:a16="http://schemas.microsoft.com/office/drawing/2014/main" id="{8DBC4CF3-D20D-8535-98EF-45CF2364C7CB}"/>
              </a:ext>
            </a:extLst>
          </p:cNvPr>
          <p:cNvGrpSpPr/>
          <p:nvPr/>
        </p:nvGrpSpPr>
        <p:grpSpPr>
          <a:xfrm>
            <a:off x="325718" y="1896012"/>
            <a:ext cx="5736693" cy="5047136"/>
            <a:chOff x="112684" y="1577340"/>
            <a:chExt cx="5736693" cy="5047136"/>
          </a:xfrm>
        </p:grpSpPr>
        <p:sp>
          <p:nvSpPr>
            <p:cNvPr id="5" name="Rounded Rectangle 4">
              <a:extLst>
                <a:ext uri="{FF2B5EF4-FFF2-40B4-BE49-F238E27FC236}">
                  <a16:creationId xmlns:a16="http://schemas.microsoft.com/office/drawing/2014/main" id="{14071964-0ABC-5DD1-135B-72F7861D112E}"/>
                </a:ext>
              </a:extLst>
            </p:cNvPr>
            <p:cNvSpPr/>
            <p:nvPr/>
          </p:nvSpPr>
          <p:spPr>
            <a:xfrm>
              <a:off x="2097850" y="3656678"/>
              <a:ext cx="1816331" cy="1782858"/>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endParaRPr lang="en-US" sz="24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FA4896C0-1139-4F40-03FA-CF9EABF70A2D}"/>
                </a:ext>
              </a:extLst>
            </p:cNvPr>
            <p:cNvSpPr txBox="1"/>
            <p:nvPr/>
          </p:nvSpPr>
          <p:spPr>
            <a:xfrm>
              <a:off x="162653" y="1577340"/>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7" name="TextBox 6">
              <a:extLst>
                <a:ext uri="{FF2B5EF4-FFF2-40B4-BE49-F238E27FC236}">
                  <a16:creationId xmlns:a16="http://schemas.microsoft.com/office/drawing/2014/main" id="{FDC3EEFA-B0CE-037B-96F8-93F37B8FC3FC}"/>
                </a:ext>
              </a:extLst>
            </p:cNvPr>
            <p:cNvSpPr txBox="1"/>
            <p:nvPr/>
          </p:nvSpPr>
          <p:spPr>
            <a:xfrm>
              <a:off x="1713547" y="6162811"/>
              <a:ext cx="2584936" cy="461665"/>
            </a:xfrm>
            <a:prstGeom prst="rect">
              <a:avLst/>
            </a:prstGeom>
            <a:noFill/>
          </p:spPr>
          <p:txBody>
            <a:bodyPr wrap="square">
              <a:spAutoFit/>
            </a:bodyPr>
            <a:lstStyle/>
            <a:p>
              <a:pPr algn="ct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Albert</a:t>
              </a:r>
              <a:r>
                <a:rPr lang="zh-CN" altLang="en-US"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Einstein.</a:t>
              </a:r>
              <a:endParaRPr lang="en-US" sz="2400" dirty="0">
                <a:latin typeface="Colfax" panose="020B0304000000010002" pitchFamily="34" charset="0"/>
              </a:endParaRPr>
            </a:p>
          </p:txBody>
        </p:sp>
        <p:cxnSp>
          <p:nvCxnSpPr>
            <p:cNvPr id="8" name="Straight Arrow Connector 7">
              <a:extLst>
                <a:ext uri="{FF2B5EF4-FFF2-40B4-BE49-F238E27FC236}">
                  <a16:creationId xmlns:a16="http://schemas.microsoft.com/office/drawing/2014/main" id="{59A34056-00BE-6784-EB30-CC864BC157AB}"/>
                </a:ext>
              </a:extLst>
            </p:cNvPr>
            <p:cNvCxnSpPr>
              <a:cxnSpLocks/>
              <a:stCxn id="6" idx="2"/>
              <a:endCxn id="5" idx="0"/>
            </p:cNvCxnSpPr>
            <p:nvPr/>
          </p:nvCxnSpPr>
          <p:spPr>
            <a:xfrm>
              <a:off x="3006015" y="2039005"/>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14C3BBD-A23E-09FC-C573-F680246B4ED1}"/>
                </a:ext>
              </a:extLst>
            </p:cNvPr>
            <p:cNvCxnSpPr>
              <a:cxnSpLocks/>
              <a:stCxn id="5" idx="2"/>
              <a:endCxn id="7" idx="0"/>
            </p:cNvCxnSpPr>
            <p:nvPr/>
          </p:nvCxnSpPr>
          <p:spPr>
            <a:xfrm flipH="1">
              <a:off x="3006015" y="5439536"/>
              <a:ext cx="1" cy="72327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2" descr="Red and green check mark icons Royalty Free Vector Image">
              <a:extLst>
                <a:ext uri="{FF2B5EF4-FFF2-40B4-BE49-F238E27FC236}">
                  <a16:creationId xmlns:a16="http://schemas.microsoft.com/office/drawing/2014/main" id="{DBD3E331-707E-9213-0F76-550E6696D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4" t="17250" r="53138" b="26920"/>
            <a:stretch/>
          </p:blipFill>
          <p:spPr bwMode="auto">
            <a:xfrm>
              <a:off x="4195295" y="6211080"/>
              <a:ext cx="366276" cy="3651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127917A-F276-8F2D-5E25-E33AB6D1D266}"/>
                </a:ext>
              </a:extLst>
            </p:cNvPr>
            <p:cNvSpPr txBox="1"/>
            <p:nvPr/>
          </p:nvSpPr>
          <p:spPr>
            <a:xfrm>
              <a:off x="112684" y="2340933"/>
              <a:ext cx="2797885" cy="954107"/>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Answer:</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grpSp>
        <p:nvGrpSpPr>
          <p:cNvPr id="59" name="Group 58">
            <a:extLst>
              <a:ext uri="{FF2B5EF4-FFF2-40B4-BE49-F238E27FC236}">
                <a16:creationId xmlns:a16="http://schemas.microsoft.com/office/drawing/2014/main" id="{0C09E653-6089-35E8-C3BB-A9AC8BA7ECAC}"/>
              </a:ext>
            </a:extLst>
          </p:cNvPr>
          <p:cNvGrpSpPr/>
          <p:nvPr/>
        </p:nvGrpSpPr>
        <p:grpSpPr>
          <a:xfrm>
            <a:off x="4964330" y="1896012"/>
            <a:ext cx="11291670" cy="5051737"/>
            <a:chOff x="4964330" y="1770509"/>
            <a:chExt cx="11291670" cy="5051737"/>
          </a:xfrm>
        </p:grpSpPr>
        <p:sp>
          <p:nvSpPr>
            <p:cNvPr id="11" name="Rounded Rectangle 10">
              <a:extLst>
                <a:ext uri="{FF2B5EF4-FFF2-40B4-BE49-F238E27FC236}">
                  <a16:creationId xmlns:a16="http://schemas.microsoft.com/office/drawing/2014/main" id="{76A64DD0-0D59-62A2-EAC7-565E609FBD6E}"/>
                </a:ext>
              </a:extLst>
            </p:cNvPr>
            <p:cNvSpPr/>
            <p:nvPr/>
          </p:nvSpPr>
          <p:spPr>
            <a:xfrm>
              <a:off x="8803328" y="3849847"/>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sp>
          <p:nvSpPr>
            <p:cNvPr id="13" name="TextBox 12">
              <a:extLst>
                <a:ext uri="{FF2B5EF4-FFF2-40B4-BE49-F238E27FC236}">
                  <a16:creationId xmlns:a16="http://schemas.microsoft.com/office/drawing/2014/main" id="{F0267471-55F9-0B08-8D91-5FE688A57641}"/>
                </a:ext>
              </a:extLst>
            </p:cNvPr>
            <p:cNvSpPr txBox="1"/>
            <p:nvPr/>
          </p:nvSpPr>
          <p:spPr>
            <a:xfrm>
              <a:off x="6868131" y="1770509"/>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14" name="TextBox 13">
              <a:extLst>
                <a:ext uri="{FF2B5EF4-FFF2-40B4-BE49-F238E27FC236}">
                  <a16:creationId xmlns:a16="http://schemas.microsoft.com/office/drawing/2014/main" id="{1C4085D8-DAFD-8494-EEE7-B71E64DCFFBF}"/>
                </a:ext>
              </a:extLst>
            </p:cNvPr>
            <p:cNvSpPr txBox="1"/>
            <p:nvPr/>
          </p:nvSpPr>
          <p:spPr>
            <a:xfrm>
              <a:off x="7851659" y="6360581"/>
              <a:ext cx="3747608" cy="461665"/>
            </a:xfrm>
            <a:prstGeom prst="rect">
              <a:avLst/>
            </a:prstGeom>
            <a:noFill/>
          </p:spPr>
          <p:txBody>
            <a:bodyPr wrap="square">
              <a:spAutoFit/>
            </a:bodyPr>
            <a:lstStyle/>
            <a:p>
              <a:pPr algn="ctr"/>
              <a:r>
                <a:rPr lang="en-US" sz="2400" dirty="0">
                  <a:solidFill>
                    <a:schemeClr val="bg2">
                      <a:lumMod val="10000"/>
                    </a:schemeClr>
                  </a:solidFill>
                  <a:latin typeface="Colfax" panose="020B0304000000010002" pitchFamily="34" charset="0"/>
                  <a:ea typeface="Roboto" panose="02000000000000000000" pitchFamily="2" charset="0"/>
                </a:rPr>
                <a:t>Wilhelm Conrad </a:t>
              </a:r>
              <a:r>
                <a:rPr lang="en-US" altLang="zh-CN" sz="2400" dirty="0">
                  <a:solidFill>
                    <a:schemeClr val="bg2">
                      <a:lumMod val="10000"/>
                    </a:schemeClr>
                  </a:solidFill>
                  <a:latin typeface="Colfax" panose="020B0304000000010002" pitchFamily="34" charset="0"/>
                  <a:ea typeface="Roboto" panose="02000000000000000000" pitchFamily="2" charset="0"/>
                </a:rPr>
                <a:t>Rontgen</a:t>
              </a:r>
              <a:endParaRPr lang="en-US" sz="2400" dirty="0">
                <a:solidFill>
                  <a:schemeClr val="bg2">
                    <a:lumMod val="10000"/>
                  </a:schemeClr>
                </a:solidFill>
                <a:latin typeface="Colfax" panose="020B0304000000010002" pitchFamily="34" charset="0"/>
              </a:endParaRPr>
            </a:p>
          </p:txBody>
        </p:sp>
        <p:cxnSp>
          <p:nvCxnSpPr>
            <p:cNvPr id="15" name="Straight Arrow Connector 14">
              <a:extLst>
                <a:ext uri="{FF2B5EF4-FFF2-40B4-BE49-F238E27FC236}">
                  <a16:creationId xmlns:a16="http://schemas.microsoft.com/office/drawing/2014/main" id="{AD0E2C53-09BE-9646-DA1D-273F55B91660}"/>
                </a:ext>
              </a:extLst>
            </p:cNvPr>
            <p:cNvCxnSpPr>
              <a:cxnSpLocks/>
              <a:stCxn id="13" idx="2"/>
              <a:endCxn id="11" idx="0"/>
            </p:cNvCxnSpPr>
            <p:nvPr/>
          </p:nvCxnSpPr>
          <p:spPr>
            <a:xfrm>
              <a:off x="9711493" y="2232174"/>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092B1DF-6DC9-AB42-0EA5-8EBCB9311351}"/>
                </a:ext>
              </a:extLst>
            </p:cNvPr>
            <p:cNvSpPr txBox="1"/>
            <p:nvPr/>
          </p:nvSpPr>
          <p:spPr>
            <a:xfrm>
              <a:off x="11419931" y="3357337"/>
              <a:ext cx="4836069" cy="2677656"/>
            </a:xfrm>
            <a:prstGeom prst="rect">
              <a:avLst/>
            </a:prstGeom>
            <a:noFill/>
          </p:spPr>
          <p:txBody>
            <a:bodyPr wrap="square">
              <a:spAutoFit/>
            </a:bodyPr>
            <a:lstStyle/>
            <a:p>
              <a:r>
                <a:rPr lang="en-US" sz="2400" dirty="0">
                  <a:highlight>
                    <a:srgbClr val="EAEAEA"/>
                  </a:highlight>
                  <a:latin typeface="Colfax" panose="020B0304000000010002" pitchFamily="34" charset="0"/>
                  <a:ea typeface="Roboto" panose="02000000000000000000" pitchFamily="2" charset="0"/>
                </a:rPr>
                <a:t>The first Nobel Prize in Physics was awarded in 1901 to </a:t>
              </a:r>
              <a:r>
                <a:rPr lang="en-US" sz="2400" b="1" dirty="0">
                  <a:solidFill>
                    <a:schemeClr val="accent6">
                      <a:lumMod val="75000"/>
                    </a:schemeClr>
                  </a:solidFill>
                  <a:highlight>
                    <a:srgbClr val="EAEAEA"/>
                  </a:highlight>
                  <a:latin typeface="Colfax" panose="020B0304000000010002" pitchFamily="34" charset="0"/>
                  <a:ea typeface="Roboto" panose="02000000000000000000" pitchFamily="2" charset="0"/>
                </a:rPr>
                <a:t>Wilhelm Conrad </a:t>
              </a:r>
              <a:r>
                <a:rPr lang="en-US" altLang="zh-CN" sz="2400" b="1" dirty="0">
                  <a:solidFill>
                    <a:schemeClr val="accent6">
                      <a:lumMod val="75000"/>
                    </a:schemeClr>
                  </a:solidFill>
                  <a:highlight>
                    <a:srgbClr val="EAEAEA"/>
                  </a:highlight>
                  <a:latin typeface="Colfax" panose="020B0304000000010002" pitchFamily="34" charset="0"/>
                  <a:ea typeface="Roboto" panose="02000000000000000000" pitchFamily="2" charset="0"/>
                </a:rPr>
                <a:t>Rontgen</a:t>
              </a:r>
              <a:r>
                <a:rPr lang="en-US" sz="2400" dirty="0">
                  <a:highlight>
                    <a:srgbClr val="EAEAEA"/>
                  </a:highlight>
                  <a:latin typeface="Colfax" panose="020B0304000000010002" pitchFamily="34" charset="0"/>
                  <a:ea typeface="Roboto" panose="02000000000000000000" pitchFamily="2" charset="0"/>
                </a:rPr>
                <a:t> in recognition of the extraordinary services he has rendered by the discovery of the remarkable rays subsequently named after him</a:t>
              </a:r>
              <a:endParaRPr lang="en-US" sz="2400" dirty="0">
                <a:highlight>
                  <a:srgbClr val="EAEAEA"/>
                </a:highlight>
                <a:latin typeface="Colfax" panose="020B0304000000010002" pitchFamily="34" charset="0"/>
              </a:endParaRPr>
            </a:p>
          </p:txBody>
        </p:sp>
        <p:sp>
          <p:nvSpPr>
            <p:cNvPr id="34" name="TextBox 33">
              <a:extLst>
                <a:ext uri="{FF2B5EF4-FFF2-40B4-BE49-F238E27FC236}">
                  <a16:creationId xmlns:a16="http://schemas.microsoft.com/office/drawing/2014/main" id="{04F61530-9369-095B-9AA5-F3972DA22EA0}"/>
                </a:ext>
              </a:extLst>
            </p:cNvPr>
            <p:cNvSpPr txBox="1"/>
            <p:nvPr/>
          </p:nvSpPr>
          <p:spPr>
            <a:xfrm>
              <a:off x="4964330" y="2336887"/>
              <a:ext cx="4609853"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Generate a background document to answer</a:t>
              </a:r>
            </a:p>
            <a:p>
              <a:pPr algn="r"/>
              <a:r>
                <a:rPr lang="en-US" altLang="zh-CN" sz="2800" b="1" dirty="0">
                  <a:latin typeface="Colfax" panose="020B0304000000010002" pitchFamily="34" charset="0"/>
                  <a:cs typeface="Helvetica Neue"/>
                </a:rPr>
                <a:t>the given 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cxnSp>
          <p:nvCxnSpPr>
            <p:cNvPr id="35" name="Straight Arrow Connector 34">
              <a:extLst>
                <a:ext uri="{FF2B5EF4-FFF2-40B4-BE49-F238E27FC236}">
                  <a16:creationId xmlns:a16="http://schemas.microsoft.com/office/drawing/2014/main" id="{7B7867B9-264F-AEA2-42FE-E13F8D01F223}"/>
                </a:ext>
              </a:extLst>
            </p:cNvPr>
            <p:cNvCxnSpPr>
              <a:cxnSpLocks/>
              <a:stCxn id="11" idx="3"/>
            </p:cNvCxnSpPr>
            <p:nvPr/>
          </p:nvCxnSpPr>
          <p:spPr>
            <a:xfrm>
              <a:off x="10619659" y="4256038"/>
              <a:ext cx="800272"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4AF39A26-0342-4AE7-0233-7CE3CCF9578A}"/>
                </a:ext>
              </a:extLst>
            </p:cNvPr>
            <p:cNvSpPr/>
            <p:nvPr/>
          </p:nvSpPr>
          <p:spPr>
            <a:xfrm>
              <a:off x="8803327" y="5132848"/>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b="1" dirty="0">
                  <a:solidFill>
                    <a:schemeClr val="tx1"/>
                  </a:solidFill>
                  <a:latin typeface="Helvetica Neue"/>
                  <a:cs typeface="Helvetica Neue"/>
                </a:rPr>
                <a:t>GPT-3</a:t>
              </a:r>
              <a:endParaRPr lang="en-US" altLang="zh-CN" sz="2000" b="1" dirty="0">
                <a:solidFill>
                  <a:schemeClr val="tx1"/>
                </a:solidFill>
                <a:latin typeface="Helvetica Neue"/>
                <a:cs typeface="Helvetica Neue"/>
              </a:endParaRPr>
            </a:p>
          </p:txBody>
        </p:sp>
        <p:cxnSp>
          <p:nvCxnSpPr>
            <p:cNvPr id="40" name="Straight Arrow Connector 39">
              <a:extLst>
                <a:ext uri="{FF2B5EF4-FFF2-40B4-BE49-F238E27FC236}">
                  <a16:creationId xmlns:a16="http://schemas.microsoft.com/office/drawing/2014/main" id="{F9C64E20-2719-18D5-DEE4-79965267EE5B}"/>
                </a:ext>
              </a:extLst>
            </p:cNvPr>
            <p:cNvCxnSpPr>
              <a:cxnSpLocks/>
            </p:cNvCxnSpPr>
            <p:nvPr/>
          </p:nvCxnSpPr>
          <p:spPr>
            <a:xfrm flipH="1">
              <a:off x="10619658" y="5539038"/>
              <a:ext cx="800273"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2758FB9-142C-31D7-CC20-C1AF30FE9D7D}"/>
                </a:ext>
              </a:extLst>
            </p:cNvPr>
            <p:cNvCxnSpPr>
              <a:cxnSpLocks/>
              <a:stCxn id="39" idx="2"/>
              <a:endCxn id="14" idx="0"/>
            </p:cNvCxnSpPr>
            <p:nvPr/>
          </p:nvCxnSpPr>
          <p:spPr>
            <a:xfrm>
              <a:off x="9711493" y="5945229"/>
              <a:ext cx="13970" cy="41535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2" descr="Red and green check mark icons Royalty Free Vector Image">
              <a:extLst>
                <a:ext uri="{FF2B5EF4-FFF2-40B4-BE49-F238E27FC236}">
                  <a16:creationId xmlns:a16="http://schemas.microsoft.com/office/drawing/2014/main" id="{1F04D0F4-25BA-7D95-EE20-ED63F7795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4" t="17250" r="4534" b="26920"/>
            <a:stretch/>
          </p:blipFill>
          <p:spPr bwMode="auto">
            <a:xfrm>
              <a:off x="11599267" y="6390566"/>
              <a:ext cx="400678" cy="36512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E02565AD-291E-74C3-75B5-A8A6FB844332}"/>
                </a:ext>
              </a:extLst>
            </p:cNvPr>
            <p:cNvSpPr txBox="1"/>
            <p:nvPr/>
          </p:nvSpPr>
          <p:spPr>
            <a:xfrm>
              <a:off x="5951230" y="4889098"/>
              <a:ext cx="2660911"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 [Q]</a:t>
              </a:r>
            </a:p>
            <a:p>
              <a:pPr algn="r"/>
              <a:r>
                <a:rPr lang="en-US" altLang="zh-CN" sz="2800" b="1" dirty="0">
                  <a:latin typeface="Colfax" panose="020B0304000000010002" pitchFamily="34" charset="0"/>
                  <a:cs typeface="Helvetica Neue"/>
                </a:rPr>
                <a:t>Passage:</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[P]</a:t>
              </a:r>
            </a:p>
            <a:p>
              <a:pPr algn="r"/>
              <a:r>
                <a:rPr lang="en-US" altLang="zh-CN" sz="2800" b="1" dirty="0">
                  <a:latin typeface="Colfax" panose="020B0304000000010002" pitchFamily="34" charset="0"/>
                  <a:cs typeface="Helvetica Neue"/>
                </a:rPr>
                <a:t>Answer: </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sp>
        <p:nvSpPr>
          <p:cNvPr id="67" name="Rectangle 66">
            <a:extLst>
              <a:ext uri="{FF2B5EF4-FFF2-40B4-BE49-F238E27FC236}">
                <a16:creationId xmlns:a16="http://schemas.microsoft.com/office/drawing/2014/main" id="{89217AE7-BB26-D2C2-94DD-CB626482028C}"/>
              </a:ext>
            </a:extLst>
          </p:cNvPr>
          <p:cNvSpPr/>
          <p:nvPr/>
        </p:nvSpPr>
        <p:spPr>
          <a:xfrm>
            <a:off x="325718" y="1714127"/>
            <a:ext cx="10808447" cy="5455047"/>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63" name="Rectangle 62">
            <a:extLst>
              <a:ext uri="{FF2B5EF4-FFF2-40B4-BE49-F238E27FC236}">
                <a16:creationId xmlns:a16="http://schemas.microsoft.com/office/drawing/2014/main" id="{FEF42699-EE1B-252B-7E5F-54980B945685}"/>
              </a:ext>
            </a:extLst>
          </p:cNvPr>
          <p:cNvSpPr/>
          <p:nvPr/>
        </p:nvSpPr>
        <p:spPr>
          <a:xfrm>
            <a:off x="325718" y="3940025"/>
            <a:ext cx="10718800" cy="2343267"/>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64" name="TextBox 63">
            <a:extLst>
              <a:ext uri="{FF2B5EF4-FFF2-40B4-BE49-F238E27FC236}">
                <a16:creationId xmlns:a16="http://schemas.microsoft.com/office/drawing/2014/main" id="{BE0DFA37-5910-3A03-016E-F798929CB2E9}"/>
              </a:ext>
            </a:extLst>
          </p:cNvPr>
          <p:cNvSpPr txBox="1"/>
          <p:nvPr/>
        </p:nvSpPr>
        <p:spPr>
          <a:xfrm>
            <a:off x="248308" y="4608048"/>
            <a:ext cx="725214"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65" name="TextBox 64">
            <a:extLst>
              <a:ext uri="{FF2B5EF4-FFF2-40B4-BE49-F238E27FC236}">
                <a16:creationId xmlns:a16="http://schemas.microsoft.com/office/drawing/2014/main" id="{74ADF946-F54D-6A4C-7684-8DF8E957E7E4}"/>
              </a:ext>
            </a:extLst>
          </p:cNvPr>
          <p:cNvSpPr txBox="1"/>
          <p:nvPr/>
        </p:nvSpPr>
        <p:spPr>
          <a:xfrm>
            <a:off x="325718" y="3304540"/>
            <a:ext cx="10718800" cy="646331"/>
          </a:xfrm>
          <a:prstGeom prst="rect">
            <a:avLst/>
          </a:prstGeom>
          <a:solidFill>
            <a:schemeClr val="accent1"/>
          </a:solidFill>
        </p:spPr>
        <p:txBody>
          <a:bodyPr wrap="square" rtlCol="0">
            <a:spAutoFit/>
          </a:bodyPr>
          <a:lstStyle/>
          <a:p>
            <a:pPr algn="ctr"/>
            <a:r>
              <a:rPr lang="en-US" altLang="zh-CN" sz="3600" b="1" dirty="0">
                <a:solidFill>
                  <a:schemeClr val="bg1"/>
                </a:solidFill>
                <a:latin typeface="Helvetica Neue"/>
                <a:cs typeface="Helvetica Neue"/>
              </a:rPr>
              <a:t>Zero-Shot</a:t>
            </a:r>
            <a:r>
              <a:rPr lang="zh-CN" altLang="en-US" sz="3600" dirty="0">
                <a:solidFill>
                  <a:schemeClr val="bg1"/>
                </a:solidFill>
                <a:latin typeface="Helvetica Neue"/>
                <a:cs typeface="Helvetica Neue"/>
              </a:rPr>
              <a:t> </a:t>
            </a:r>
            <a:r>
              <a:rPr lang="en-US" altLang="zh-CN" sz="3600" dirty="0">
                <a:solidFill>
                  <a:schemeClr val="bg1"/>
                </a:solidFill>
                <a:latin typeface="Helvetica Neue"/>
                <a:cs typeface="Helvetica Neue"/>
              </a:rPr>
              <a:t>Open-Domain</a:t>
            </a:r>
            <a:r>
              <a:rPr lang="zh-CN" altLang="en-US" sz="3600" dirty="0">
                <a:solidFill>
                  <a:schemeClr val="bg1"/>
                </a:solidFill>
                <a:latin typeface="Helvetica Neue"/>
                <a:cs typeface="Helvetica Neue"/>
              </a:rPr>
              <a:t> </a:t>
            </a:r>
            <a:r>
              <a:rPr lang="en-US" altLang="zh-CN" sz="3600" dirty="0">
                <a:solidFill>
                  <a:schemeClr val="bg1"/>
                </a:solidFill>
                <a:latin typeface="Helvetica Neue"/>
                <a:cs typeface="Helvetica Neue"/>
              </a:rPr>
              <a:t>Question</a:t>
            </a:r>
            <a:r>
              <a:rPr lang="zh-CN" altLang="en-US" sz="3600" dirty="0">
                <a:solidFill>
                  <a:schemeClr val="bg1"/>
                </a:solidFill>
                <a:latin typeface="Helvetica Neue"/>
                <a:cs typeface="Helvetica Neue"/>
              </a:rPr>
              <a:t> </a:t>
            </a:r>
            <a:r>
              <a:rPr lang="en-US" altLang="zh-CN" sz="3600" dirty="0">
                <a:solidFill>
                  <a:schemeClr val="bg1"/>
                </a:solidFill>
                <a:latin typeface="Helvetica Neue"/>
                <a:cs typeface="Helvetica Neue"/>
              </a:rPr>
              <a:t>Answering</a:t>
            </a:r>
            <a:endParaRPr lang="en-US" sz="3600" dirty="0">
              <a:solidFill>
                <a:schemeClr val="bg1"/>
              </a:solidFill>
              <a:latin typeface="Helvetica Neue"/>
              <a:cs typeface="Helvetica Neue"/>
            </a:endParaRPr>
          </a:p>
        </p:txBody>
      </p:sp>
      <p:graphicFrame>
        <p:nvGraphicFramePr>
          <p:cNvPr id="66" name="Table 65">
            <a:extLst>
              <a:ext uri="{FF2B5EF4-FFF2-40B4-BE49-F238E27FC236}">
                <a16:creationId xmlns:a16="http://schemas.microsoft.com/office/drawing/2014/main" id="{D1B99D03-1280-5577-A3C3-3BBA5D9FC4A4}"/>
              </a:ext>
            </a:extLst>
          </p:cNvPr>
          <p:cNvGraphicFramePr>
            <a:graphicFrameLocks noGrp="1"/>
          </p:cNvGraphicFramePr>
          <p:nvPr/>
        </p:nvGraphicFramePr>
        <p:xfrm>
          <a:off x="943915" y="4003545"/>
          <a:ext cx="9966770" cy="2085016"/>
        </p:xfrm>
        <a:graphic>
          <a:graphicData uri="http://schemas.openxmlformats.org/drawingml/2006/table">
            <a:tbl>
              <a:tblPr firstRow="1" bandRow="1">
                <a:tableStyleId>{5C22544A-7EE6-4342-B048-85BDC9FD1C3A}</a:tableStyleId>
              </a:tblPr>
              <a:tblGrid>
                <a:gridCol w="2211661">
                  <a:extLst>
                    <a:ext uri="{9D8B030D-6E8A-4147-A177-3AD203B41FA5}">
                      <a16:colId xmlns:a16="http://schemas.microsoft.com/office/drawing/2014/main" val="1752621162"/>
                    </a:ext>
                  </a:extLst>
                </a:gridCol>
                <a:gridCol w="2771724">
                  <a:extLst>
                    <a:ext uri="{9D8B030D-6E8A-4147-A177-3AD203B41FA5}">
                      <a16:colId xmlns:a16="http://schemas.microsoft.com/office/drawing/2014/main" val="2090348522"/>
                    </a:ext>
                  </a:extLst>
                </a:gridCol>
                <a:gridCol w="3270488">
                  <a:extLst>
                    <a:ext uri="{9D8B030D-6E8A-4147-A177-3AD203B41FA5}">
                      <a16:colId xmlns:a16="http://schemas.microsoft.com/office/drawing/2014/main" val="1595131254"/>
                    </a:ext>
                  </a:extLst>
                </a:gridCol>
                <a:gridCol w="1712897">
                  <a:extLst>
                    <a:ext uri="{9D8B030D-6E8A-4147-A177-3AD203B41FA5}">
                      <a16:colId xmlns:a16="http://schemas.microsoft.com/office/drawing/2014/main" val="3785887207"/>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(Exact</a:t>
                      </a:r>
                      <a:r>
                        <a:rPr lang="zh-CN" alt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Match)</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Web</a:t>
                      </a:r>
                      <a:r>
                        <a:rPr lang="zh-CN" alt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Questions</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Natural</a:t>
                      </a:r>
                      <a:r>
                        <a:rPr lang="zh-CN" alt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Questions</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TriviaQA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a:solidFill>
                            <a:schemeClr val="bg1"/>
                          </a:solidFill>
                          <a:latin typeface="Colfax" panose="020B0304000000010002" pitchFamily="34" charset="0"/>
                        </a:rPr>
                        <a:t>Ours</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24.8</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28.2</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59.3</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PaLM</a:t>
                      </a:r>
                      <a:r>
                        <a:rPr lang="zh-CN" altLang="en-US" sz="2800" dirty="0">
                          <a:solidFill>
                            <a:schemeClr val="bg1"/>
                          </a:solidFill>
                          <a:latin typeface="Colfax" panose="020B0304000000010002" pitchFamily="34" charset="0"/>
                        </a:rPr>
                        <a:t> </a:t>
                      </a:r>
                      <a:r>
                        <a:rPr lang="en-US" altLang="zh-CN" sz="2800" dirty="0">
                          <a:solidFill>
                            <a:schemeClr val="bg1"/>
                          </a:solidFill>
                          <a:latin typeface="Colfax" panose="020B0304000000010002" pitchFamily="34" charset="0"/>
                        </a:rPr>
                        <a:t>(540B)</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19.0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56.7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err="1">
                          <a:solidFill>
                            <a:schemeClr val="bg1"/>
                          </a:solidFill>
                          <a:latin typeface="Colfax" panose="020B0304000000010002" pitchFamily="34" charset="0"/>
                        </a:rPr>
                        <a:t>InstructGPT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18.6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52.6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3" name="Slide Number Placeholder 2">
            <a:extLst>
              <a:ext uri="{FF2B5EF4-FFF2-40B4-BE49-F238E27FC236}">
                <a16:creationId xmlns:a16="http://schemas.microsoft.com/office/drawing/2014/main" id="{69420F07-BDF4-C649-E539-273B4160CCE4}"/>
              </a:ext>
            </a:extLst>
          </p:cNvPr>
          <p:cNvSpPr>
            <a:spLocks noGrp="1"/>
          </p:cNvSpPr>
          <p:nvPr>
            <p:ph type="sldNum" sz="quarter" idx="11"/>
          </p:nvPr>
        </p:nvSpPr>
        <p:spPr/>
        <p:txBody>
          <a:bodyPr/>
          <a:lstStyle/>
          <a:p>
            <a:pPr>
              <a:defRPr/>
            </a:pPr>
            <a:fld id="{91F31FA6-B0B4-9940-9B47-E6B321700686}" type="slidenum">
              <a:rPr lang="en-US" smtClean="0"/>
              <a:pPr>
                <a:defRPr/>
              </a:pPr>
              <a:t>25</a:t>
            </a:fld>
            <a:endParaRPr lang="en-US"/>
          </a:p>
        </p:txBody>
      </p:sp>
    </p:spTree>
    <p:extLst>
      <p:ext uri="{BB962C8B-B14F-4D97-AF65-F5344CB8AC3E}">
        <p14:creationId xmlns:p14="http://schemas.microsoft.com/office/powerpoint/2010/main" val="889975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t>“Many</a:t>
            </a:r>
            <a:r>
              <a:rPr lang="zh-CN" altLang="en-US" dirty="0"/>
              <a:t> </a:t>
            </a:r>
            <a:r>
              <a:rPr lang="en-US" altLang="zh-CN" dirty="0"/>
              <a:t>shots”:</a:t>
            </a:r>
            <a:r>
              <a:rPr lang="zh-CN" altLang="en-US" dirty="0"/>
              <a:t> </a:t>
            </a:r>
            <a:r>
              <a:rPr lang="en-US" altLang="zh-CN" dirty="0"/>
              <a:t>Training</a:t>
            </a:r>
            <a:r>
              <a:rPr lang="zh-CN" altLang="en-US" dirty="0"/>
              <a:t> </a:t>
            </a:r>
            <a:r>
              <a:rPr lang="en-US" altLang="zh-CN" dirty="0"/>
              <a:t>QA</a:t>
            </a:r>
            <a:r>
              <a:rPr lang="zh-CN" altLang="en-US" dirty="0"/>
              <a:t> </a:t>
            </a:r>
            <a:r>
              <a:rPr lang="en-US" altLang="zh-CN" dirty="0"/>
              <a:t>specialists</a:t>
            </a:r>
            <a:endParaRPr lang="en-US" dirty="0"/>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err="1"/>
              <a:t>GenRead</a:t>
            </a:r>
            <a:r>
              <a:rPr lang="en-US" altLang="zh-CN" dirty="0"/>
              <a:t>:</a:t>
            </a:r>
            <a:r>
              <a:rPr lang="zh-CN" altLang="en-US" dirty="0"/>
              <a:t> </a:t>
            </a:r>
            <a:r>
              <a:rPr lang="en-US" altLang="zh-CN" dirty="0"/>
              <a:t>Supervised</a:t>
            </a:r>
            <a:r>
              <a:rPr lang="zh-CN" altLang="en-US" dirty="0"/>
              <a:t> </a:t>
            </a:r>
            <a:r>
              <a:rPr lang="en-US" altLang="zh-CN" dirty="0"/>
              <a:t>Learning</a:t>
            </a:r>
            <a:endParaRPr lang="en-US" dirty="0"/>
          </a:p>
        </p:txBody>
      </p:sp>
      <p:graphicFrame>
        <p:nvGraphicFramePr>
          <p:cNvPr id="33" name="Table 33">
            <a:extLst>
              <a:ext uri="{FF2B5EF4-FFF2-40B4-BE49-F238E27FC236}">
                <a16:creationId xmlns:a16="http://schemas.microsoft.com/office/drawing/2014/main" id="{E505333A-18A3-F864-A1F7-F1412B09CE5E}"/>
              </a:ext>
            </a:extLst>
          </p:cNvPr>
          <p:cNvGraphicFramePr>
            <a:graphicFrameLocks noGrp="1"/>
          </p:cNvGraphicFramePr>
          <p:nvPr/>
        </p:nvGraphicFramePr>
        <p:xfrm>
          <a:off x="5701558" y="2262777"/>
          <a:ext cx="6078070" cy="6827520"/>
        </p:xfrm>
        <a:graphic>
          <a:graphicData uri="http://schemas.openxmlformats.org/drawingml/2006/table">
            <a:tbl>
              <a:tblPr firstRow="1" bandRow="1">
                <a:tableStyleId>{7DF18680-E054-41AD-8BC1-D1AEF772440D}</a:tableStyleId>
              </a:tblPr>
              <a:tblGrid>
                <a:gridCol w="1810869">
                  <a:extLst>
                    <a:ext uri="{9D8B030D-6E8A-4147-A177-3AD203B41FA5}">
                      <a16:colId xmlns:a16="http://schemas.microsoft.com/office/drawing/2014/main" val="1854824674"/>
                    </a:ext>
                  </a:extLst>
                </a:gridCol>
                <a:gridCol w="2205317">
                  <a:extLst>
                    <a:ext uri="{9D8B030D-6E8A-4147-A177-3AD203B41FA5}">
                      <a16:colId xmlns:a16="http://schemas.microsoft.com/office/drawing/2014/main" val="625944183"/>
                    </a:ext>
                  </a:extLst>
                </a:gridCol>
                <a:gridCol w="2061884">
                  <a:extLst>
                    <a:ext uri="{9D8B030D-6E8A-4147-A177-3AD203B41FA5}">
                      <a16:colId xmlns:a16="http://schemas.microsoft.com/office/drawing/2014/main" val="622788308"/>
                    </a:ext>
                  </a:extLst>
                </a:gridCol>
              </a:tblGrid>
              <a:tr h="370840">
                <a:tc>
                  <a:txBody>
                    <a:bodyPr/>
                    <a:lstStyle/>
                    <a:p>
                      <a:pPr algn="ctr"/>
                      <a:r>
                        <a:rPr lang="en-US" altLang="zh-CN" sz="2800" b="1" dirty="0" err="1">
                          <a:solidFill>
                            <a:schemeClr val="bg1"/>
                          </a:solidFill>
                        </a:rPr>
                        <a:t>WebQ</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800" b="1" dirty="0" err="1">
                          <a:solidFill>
                            <a:schemeClr val="bg1"/>
                          </a:solidFill>
                        </a:rPr>
                        <a:t>NaturalQ</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800" b="1" dirty="0" err="1">
                          <a:solidFill>
                            <a:schemeClr val="bg1"/>
                          </a:solidFill>
                        </a:rPr>
                        <a:t>TriviaQA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930859752"/>
                  </a:ext>
                </a:extLst>
              </a:tr>
              <a:tr h="370840">
                <a:tc>
                  <a:txBody>
                    <a:bodyPr/>
                    <a:lstStyle/>
                    <a:p>
                      <a:pPr algn="ctr"/>
                      <a:endParaRPr lang="en-US" dirty="0">
                        <a:solidFill>
                          <a:schemeClr val="bg2">
                            <a:lumMod val="10000"/>
                          </a:schemeClr>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3403087241"/>
                  </a:ext>
                </a:extLst>
              </a:tr>
              <a:tr h="370840">
                <a:tc>
                  <a:txBody>
                    <a:bodyPr/>
                    <a:lstStyle/>
                    <a:p>
                      <a:pPr algn="ctr"/>
                      <a:r>
                        <a:rPr lang="en-US" altLang="zh-CN" b="1" dirty="0">
                          <a:solidFill>
                            <a:schemeClr val="accent4">
                              <a:lumMod val="75000"/>
                            </a:schemeClr>
                          </a:solidFill>
                          <a:latin typeface="Colfax" panose="020B0304000000010002" pitchFamily="34" charset="0"/>
                        </a:rPr>
                        <a:t>56.2</a:t>
                      </a:r>
                      <a:endParaRPr lang="en-US" b="1" dirty="0">
                        <a:solidFill>
                          <a:schemeClr val="accent4">
                            <a:lumMod val="75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b="1" dirty="0">
                          <a:solidFill>
                            <a:schemeClr val="accent4">
                              <a:lumMod val="75000"/>
                            </a:schemeClr>
                          </a:solidFill>
                          <a:latin typeface="Colfax" panose="020B0304000000010002" pitchFamily="34" charset="0"/>
                        </a:rPr>
                        <a:t>54.0</a:t>
                      </a:r>
                      <a:endParaRPr lang="en-US" b="1" dirty="0">
                        <a:solidFill>
                          <a:schemeClr val="accent4">
                            <a:lumMod val="75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b="1" dirty="0">
                          <a:solidFill>
                            <a:schemeClr val="accent4">
                              <a:lumMod val="75000"/>
                            </a:schemeClr>
                          </a:solidFill>
                          <a:latin typeface="Colfax" panose="020B0304000000010002" pitchFamily="34" charset="0"/>
                        </a:rPr>
                        <a:t>74.3</a:t>
                      </a:r>
                      <a:endParaRPr lang="en-US" b="1" dirty="0">
                        <a:solidFill>
                          <a:schemeClr val="accent4">
                            <a:lumMod val="75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06620185"/>
                  </a:ext>
                </a:extLst>
              </a:tr>
              <a:tr h="370840">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704327333"/>
                  </a:ext>
                </a:extLst>
              </a:tr>
              <a:tr h="370840">
                <a:tc>
                  <a:txBody>
                    <a:bodyPr/>
                    <a:lstStyle/>
                    <a:p>
                      <a:pPr algn="ctr"/>
                      <a:r>
                        <a:rPr lang="en-US" altLang="zh-CN" dirty="0">
                          <a:solidFill>
                            <a:schemeClr val="bg2">
                              <a:lumMod val="10000"/>
                            </a:schemeClr>
                          </a:solidFill>
                          <a:latin typeface="Colfax" panose="020B0304000000010002" pitchFamily="34" charset="0"/>
                        </a:rPr>
                        <a:t>55.4</a:t>
                      </a:r>
                      <a:endParaRPr lang="en-US"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T w="38100" cap="flat" cmpd="sng" algn="ctr">
                      <a:solidFill>
                        <a:schemeClr val="accent6"/>
                      </a:solidFill>
                      <a:prstDash val="solid"/>
                      <a:round/>
                      <a:headEnd type="none" w="med" len="med"/>
                      <a:tailEnd type="none" w="med" len="med"/>
                    </a:lnT>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a:t>
                      </a: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72.6</a:t>
                      </a:r>
                      <a:endParaRPr lang="en-US" dirty="0">
                        <a:solidFill>
                          <a:schemeClr val="bg2">
                            <a:lumMod val="10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334961824"/>
                  </a:ext>
                </a:extLst>
              </a:tr>
              <a:tr h="370840">
                <a:tc>
                  <a:txBody>
                    <a:bodyPr/>
                    <a:lstStyle/>
                    <a:p>
                      <a:pPr algn="ctr"/>
                      <a:r>
                        <a:rPr lang="en-US" altLang="zh-CN" b="1" dirty="0">
                          <a:solidFill>
                            <a:srgbClr val="C00000"/>
                          </a:solidFill>
                          <a:latin typeface="Colfax" panose="020B0304000000010002" pitchFamily="34" charset="0"/>
                        </a:rPr>
                        <a:t>54.5</a:t>
                      </a:r>
                      <a:endParaRPr lang="en-US" b="1" dirty="0">
                        <a:solidFill>
                          <a:srgbClr val="C00000"/>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b="1" dirty="0">
                          <a:solidFill>
                            <a:srgbClr val="C00000"/>
                          </a:solidFill>
                          <a:latin typeface="Colfax" panose="020B0304000000010002" pitchFamily="34" charset="0"/>
                        </a:rPr>
                        <a:t>45.6</a:t>
                      </a:r>
                      <a:endParaRPr lang="en-US" b="1" dirty="0">
                        <a:solidFill>
                          <a:srgbClr val="C00000"/>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b="1" dirty="0">
                          <a:solidFill>
                            <a:srgbClr val="C00000"/>
                          </a:solidFill>
                          <a:latin typeface="Colfax" panose="020B0304000000010002" pitchFamily="34" charset="0"/>
                        </a:rPr>
                        <a:t>71.6</a:t>
                      </a:r>
                      <a:endParaRPr lang="en-US" b="1" dirty="0">
                        <a:solidFill>
                          <a:srgbClr val="C00000"/>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B w="38100" cap="flat" cmpd="sng" algn="ctr">
                      <a:solidFill>
                        <a:schemeClr val="accent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26234530"/>
                  </a:ext>
                </a:extLst>
              </a:tr>
              <a:tr h="370840">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357570216"/>
                  </a:ext>
                </a:extLst>
              </a:tr>
              <a:tr h="370840">
                <a:tc>
                  <a:txBody>
                    <a:bodyPr/>
                    <a:lstStyle/>
                    <a:p>
                      <a:pPr algn="ctr"/>
                      <a:r>
                        <a:rPr lang="en-US" altLang="zh-CN" b="1" dirty="0">
                          <a:solidFill>
                            <a:srgbClr val="0070C0"/>
                          </a:solidFill>
                          <a:latin typeface="Colfax" panose="020B0304000000010002" pitchFamily="34" charset="0"/>
                        </a:rPr>
                        <a:t>50.8</a:t>
                      </a:r>
                      <a:endParaRPr lang="en-US" b="1" dirty="0">
                        <a:solidFill>
                          <a:srgbClr val="0070C0"/>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T w="38100" cap="flat" cmpd="sng" algn="ctr">
                      <a:solidFill>
                        <a:schemeClr val="accent6"/>
                      </a:solidFill>
                      <a:prstDash val="solid"/>
                      <a:round/>
                      <a:headEnd type="none" w="med" len="med"/>
                      <a:tailEnd type="none" w="med" len="med"/>
                    </a:lnT>
                    <a:solidFill>
                      <a:schemeClr val="accent5">
                        <a:lumMod val="20000"/>
                        <a:lumOff val="80000"/>
                      </a:schemeClr>
                    </a:solidFill>
                  </a:tcPr>
                </a:tc>
                <a:tc>
                  <a:txBody>
                    <a:bodyPr/>
                    <a:lstStyle/>
                    <a:p>
                      <a:pPr algn="ctr"/>
                      <a:r>
                        <a:rPr lang="en-US" altLang="zh-CN" b="1" dirty="0">
                          <a:solidFill>
                            <a:srgbClr val="0070C0"/>
                          </a:solidFill>
                          <a:latin typeface="Colfax" panose="020B0304000000010002" pitchFamily="34" charset="0"/>
                        </a:rPr>
                        <a:t>50.1</a:t>
                      </a:r>
                      <a:endParaRPr lang="en-US" b="1" dirty="0">
                        <a:solidFill>
                          <a:srgbClr val="0070C0"/>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solidFill>
                      <a:schemeClr val="accent5">
                        <a:lumMod val="20000"/>
                        <a:lumOff val="80000"/>
                      </a:schemeClr>
                    </a:solidFill>
                  </a:tcPr>
                </a:tc>
                <a:tc>
                  <a:txBody>
                    <a:bodyPr/>
                    <a:lstStyle/>
                    <a:p>
                      <a:pPr algn="ctr"/>
                      <a:r>
                        <a:rPr lang="en-US" altLang="zh-CN" b="1" dirty="0">
                          <a:solidFill>
                            <a:srgbClr val="0070C0"/>
                          </a:solidFill>
                          <a:latin typeface="Colfax" panose="020B0304000000010002" pitchFamily="34" charset="0"/>
                        </a:rPr>
                        <a:t>66.3</a:t>
                      </a:r>
                      <a:endParaRPr lang="en-US" b="1" dirty="0">
                        <a:solidFill>
                          <a:srgbClr val="0070C0"/>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2665871204"/>
                  </a:ext>
                </a:extLst>
              </a:tr>
              <a:tr h="370840">
                <a:tc>
                  <a:txBody>
                    <a:bodyPr/>
                    <a:lstStyle/>
                    <a:p>
                      <a:pPr algn="ctr"/>
                      <a:r>
                        <a:rPr lang="en-US" altLang="zh-CN" dirty="0">
                          <a:solidFill>
                            <a:schemeClr val="bg2">
                              <a:lumMod val="10000"/>
                            </a:schemeClr>
                          </a:solidFill>
                          <a:latin typeface="Colfax" panose="020B0304000000010002" pitchFamily="34" charset="0"/>
                        </a:rPr>
                        <a:t>53.6</a:t>
                      </a:r>
                      <a:endParaRPr lang="en-US"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45.0</a:t>
                      </a:r>
                      <a:endParaRPr lang="en-US" dirty="0">
                        <a:solidFill>
                          <a:schemeClr val="bg2">
                            <a:lumMod val="10000"/>
                          </a:schemeClr>
                        </a:solidFill>
                        <a:latin typeface="Colfax" panose="020B0304000000010002" pitchFamily="34" charset="0"/>
                      </a:endParaRPr>
                    </a:p>
                  </a:txBody>
                  <a:tcPr>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65.4</a:t>
                      </a:r>
                      <a:endParaRPr lang="en-US" dirty="0">
                        <a:solidFill>
                          <a:schemeClr val="bg2">
                            <a:lumMod val="10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8948723"/>
                  </a:ext>
                </a:extLst>
              </a:tr>
              <a:tr h="370840">
                <a:tc>
                  <a:txBody>
                    <a:bodyPr/>
                    <a:lstStyle/>
                    <a:p>
                      <a:pPr algn="ctr"/>
                      <a:r>
                        <a:rPr lang="en-US" altLang="zh-CN" dirty="0">
                          <a:solidFill>
                            <a:schemeClr val="bg2">
                              <a:lumMod val="10000"/>
                            </a:schemeClr>
                          </a:solidFill>
                          <a:latin typeface="Colfax" panose="020B0304000000010002" pitchFamily="34" charset="0"/>
                        </a:rPr>
                        <a:t>46.5</a:t>
                      </a:r>
                      <a:endParaRPr lang="en-US"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42.8</a:t>
                      </a:r>
                      <a:endParaRPr lang="en-US" dirty="0">
                        <a:solidFill>
                          <a:schemeClr val="bg2">
                            <a:lumMod val="10000"/>
                          </a:schemeClr>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65.4</a:t>
                      </a:r>
                      <a:endParaRPr lang="en-US" dirty="0">
                        <a:solidFill>
                          <a:schemeClr val="bg2">
                            <a:lumMod val="10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B w="38100" cap="flat" cmpd="sng" algn="ctr">
                      <a:solidFill>
                        <a:schemeClr val="accent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33216487"/>
                  </a:ext>
                </a:extLst>
              </a:tr>
              <a:tr h="370840">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834968578"/>
                  </a:ext>
                </a:extLst>
              </a:tr>
              <a:tr h="370840">
                <a:tc>
                  <a:txBody>
                    <a:bodyPr/>
                    <a:lstStyle/>
                    <a:p>
                      <a:pPr algn="ctr"/>
                      <a:r>
                        <a:rPr lang="en-US" altLang="zh-CN" dirty="0">
                          <a:solidFill>
                            <a:schemeClr val="bg2">
                              <a:lumMod val="10000"/>
                            </a:schemeClr>
                          </a:solidFill>
                          <a:latin typeface="Colfax" panose="020B0304000000010002" pitchFamily="34" charset="0"/>
                        </a:rPr>
                        <a:t>24.8</a:t>
                      </a:r>
                    </a:p>
                    <a:p>
                      <a:pPr algn="ctr"/>
                      <a:r>
                        <a:rPr lang="en-US" altLang="zh-CN" dirty="0">
                          <a:solidFill>
                            <a:schemeClr val="bg2">
                              <a:lumMod val="10000"/>
                            </a:schemeClr>
                          </a:solidFill>
                          <a:latin typeface="Colfax" panose="020B0304000000010002" pitchFamily="34" charset="0"/>
                        </a:rPr>
                        <a:t>28.2</a:t>
                      </a:r>
                      <a:endParaRPr lang="en-US"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28.2</a:t>
                      </a:r>
                    </a:p>
                    <a:p>
                      <a:pPr algn="ctr"/>
                      <a:r>
                        <a:rPr lang="en-US" altLang="zh-CN" dirty="0">
                          <a:solidFill>
                            <a:schemeClr val="bg2">
                              <a:lumMod val="10000"/>
                            </a:schemeClr>
                          </a:solidFill>
                          <a:latin typeface="Colfax" panose="020B0304000000010002" pitchFamily="34" charset="0"/>
                        </a:rPr>
                        <a:t>37.5</a:t>
                      </a: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59.3</a:t>
                      </a:r>
                    </a:p>
                    <a:p>
                      <a:pPr algn="ctr"/>
                      <a:r>
                        <a:rPr lang="en-US" altLang="zh-CN" dirty="0">
                          <a:solidFill>
                            <a:schemeClr val="bg2">
                              <a:lumMod val="10000"/>
                            </a:schemeClr>
                          </a:solidFill>
                          <a:latin typeface="Colfax" panose="020B0304000000010002" pitchFamily="34" charset="0"/>
                        </a:rPr>
                        <a:t>86.1</a:t>
                      </a:r>
                      <a:endParaRPr lang="en-US" dirty="0">
                        <a:solidFill>
                          <a:schemeClr val="bg2">
                            <a:lumMod val="10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74786712"/>
                  </a:ext>
                </a:extLst>
              </a:tr>
            </a:tbl>
          </a:graphicData>
        </a:graphic>
      </p:graphicFrame>
      <p:graphicFrame>
        <p:nvGraphicFramePr>
          <p:cNvPr id="34" name="Table 33">
            <a:extLst>
              <a:ext uri="{FF2B5EF4-FFF2-40B4-BE49-F238E27FC236}">
                <a16:creationId xmlns:a16="http://schemas.microsoft.com/office/drawing/2014/main" id="{075E2F7D-F94B-2173-0419-63EF52E762A4}"/>
              </a:ext>
            </a:extLst>
          </p:cNvPr>
          <p:cNvGraphicFramePr>
            <a:graphicFrameLocks noGrp="1"/>
          </p:cNvGraphicFramePr>
          <p:nvPr/>
        </p:nvGraphicFramePr>
        <p:xfrm>
          <a:off x="1255061" y="5496346"/>
          <a:ext cx="4307073" cy="2072640"/>
        </p:xfrm>
        <a:graphic>
          <a:graphicData uri="http://schemas.openxmlformats.org/drawingml/2006/table">
            <a:tbl>
              <a:tblPr firstRow="1" bandRow="1">
                <a:tableStyleId>{93296810-A885-4BE3-A3E7-6D5BEEA58F35}</a:tableStyleId>
              </a:tblPr>
              <a:tblGrid>
                <a:gridCol w="2621708">
                  <a:extLst>
                    <a:ext uri="{9D8B030D-6E8A-4147-A177-3AD203B41FA5}">
                      <a16:colId xmlns:a16="http://schemas.microsoft.com/office/drawing/2014/main" val="2347802580"/>
                    </a:ext>
                  </a:extLst>
                </a:gridCol>
                <a:gridCol w="1685365">
                  <a:extLst>
                    <a:ext uri="{9D8B030D-6E8A-4147-A177-3AD203B41FA5}">
                      <a16:colId xmlns:a16="http://schemas.microsoft.com/office/drawing/2014/main" val="4092578623"/>
                    </a:ext>
                  </a:extLst>
                </a:gridCol>
              </a:tblGrid>
              <a:tr h="0">
                <a:tc>
                  <a:txBody>
                    <a:bodyPr/>
                    <a:lstStyle/>
                    <a:p>
                      <a:r>
                        <a:rPr lang="en-US" altLang="zh-CN" sz="2800" dirty="0"/>
                        <a:t>Retriever</a:t>
                      </a:r>
                    </a:p>
                  </a:txBody>
                  <a:tcPr/>
                </a:tc>
                <a:tc>
                  <a:txBody>
                    <a:bodyPr/>
                    <a:lstStyle/>
                    <a:p>
                      <a:r>
                        <a:rPr lang="en-US" altLang="zh-CN" sz="2800" dirty="0"/>
                        <a:t>Reader</a:t>
                      </a:r>
                      <a:endParaRPr lang="en-US" sz="2800" dirty="0"/>
                    </a:p>
                  </a:txBody>
                  <a:tcPr/>
                </a:tc>
                <a:extLst>
                  <a:ext uri="{0D108BD9-81ED-4DB2-BD59-A6C34878D82A}">
                    <a16:rowId xmlns:a16="http://schemas.microsoft.com/office/drawing/2014/main" val="49475331"/>
                  </a:ext>
                </a:extLst>
              </a:tr>
              <a:tr h="0">
                <a:tc>
                  <a:txBody>
                    <a:bodyPr/>
                    <a:lstStyle/>
                    <a:p>
                      <a:r>
                        <a:rPr lang="en-US" altLang="zh-CN" sz="2800" b="0" dirty="0">
                          <a:solidFill>
                            <a:schemeClr val="bg2">
                              <a:lumMod val="10000"/>
                            </a:schemeClr>
                          </a:solidFill>
                          <a:latin typeface="Colfax" panose="020B0304000000010002" pitchFamily="34" charset="0"/>
                        </a:rPr>
                        <a:t>DPR</a:t>
                      </a:r>
                      <a:endParaRPr lang="en-US" sz="2800" b="0" dirty="0">
                        <a:solidFill>
                          <a:schemeClr val="bg2">
                            <a:lumMod val="10000"/>
                          </a:schemeClr>
                        </a:solidFill>
                        <a:latin typeface="Colfax" panose="020B0304000000010002" pitchFamily="34" charset="0"/>
                      </a:endParaRPr>
                    </a:p>
                  </a:txBody>
                  <a:tcPr/>
                </a:tc>
                <a:tc rowSpan="3">
                  <a:txBody>
                    <a:bodyPr/>
                    <a:lstStyle/>
                    <a:p>
                      <a:r>
                        <a:rPr lang="en-US" altLang="zh-CN" sz="2800" b="1" dirty="0" err="1">
                          <a:solidFill>
                            <a:schemeClr val="bg2">
                              <a:lumMod val="10000"/>
                            </a:schemeClr>
                          </a:solidFill>
                          <a:latin typeface="Colfax" panose="020B0304000000010002" pitchFamily="34" charset="0"/>
                        </a:rPr>
                        <a:t>FiD</a:t>
                      </a:r>
                      <a:endParaRPr lang="en-US" sz="2800" b="1" dirty="0">
                        <a:solidFill>
                          <a:schemeClr val="bg2">
                            <a:lumMod val="10000"/>
                          </a:schemeClr>
                        </a:solidFill>
                        <a:latin typeface="Colfax" panose="020B0304000000010002" pitchFamily="34" charset="0"/>
                      </a:endParaRPr>
                    </a:p>
                  </a:txBody>
                  <a:tcPr anchor="ctr"/>
                </a:tc>
                <a:extLst>
                  <a:ext uri="{0D108BD9-81ED-4DB2-BD59-A6C34878D82A}">
                    <a16:rowId xmlns:a16="http://schemas.microsoft.com/office/drawing/2014/main" val="120886170"/>
                  </a:ext>
                </a:extLst>
              </a:tr>
              <a:tr h="0">
                <a:tc>
                  <a:txBody>
                    <a:bodyPr/>
                    <a:lstStyle/>
                    <a:p>
                      <a:r>
                        <a:rPr lang="en-US" altLang="zh-CN" sz="2800" dirty="0">
                          <a:solidFill>
                            <a:schemeClr val="bg2">
                              <a:lumMod val="10000"/>
                            </a:schemeClr>
                          </a:solidFill>
                          <a:latin typeface="Colfax" panose="020B0304000000010002" pitchFamily="34" charset="0"/>
                        </a:rPr>
                        <a:t>Google</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API</a:t>
                      </a:r>
                      <a:endParaRPr lang="en-US" sz="2800" dirty="0">
                        <a:solidFill>
                          <a:schemeClr val="bg2">
                            <a:lumMod val="10000"/>
                          </a:schemeClr>
                        </a:solidFill>
                        <a:latin typeface="Colfax" panose="020B0304000000010002" pitchFamily="34" charset="0"/>
                      </a:endParaRPr>
                    </a:p>
                  </a:txBody>
                  <a:tcPr/>
                </a:tc>
                <a:tc vMerge="1">
                  <a:txBody>
                    <a:bodyPr/>
                    <a:lstStyle/>
                    <a:p>
                      <a:r>
                        <a:rPr lang="en-US" altLang="zh-CN" dirty="0" err="1"/>
                        <a:t>FiD</a:t>
                      </a:r>
                      <a:endParaRPr lang="en-US" dirty="0"/>
                    </a:p>
                  </a:txBody>
                  <a:tcPr/>
                </a:tc>
                <a:extLst>
                  <a:ext uri="{0D108BD9-81ED-4DB2-BD59-A6C34878D82A}">
                    <a16:rowId xmlns:a16="http://schemas.microsoft.com/office/drawing/2014/main" val="1141488224"/>
                  </a:ext>
                </a:extLst>
              </a:tr>
              <a:tr h="0">
                <a:tc>
                  <a:txBody>
                    <a:bodyPr/>
                    <a:lstStyle/>
                    <a:p>
                      <a:r>
                        <a:rPr lang="en-US" altLang="zh-CN" sz="2800" dirty="0">
                          <a:solidFill>
                            <a:schemeClr val="bg2">
                              <a:lumMod val="10000"/>
                            </a:schemeClr>
                          </a:solidFill>
                          <a:latin typeface="Colfax" panose="020B0304000000010002" pitchFamily="34" charset="0"/>
                        </a:rPr>
                        <a:t>BM25</a:t>
                      </a:r>
                      <a:endParaRPr lang="en-US" sz="2800" dirty="0">
                        <a:solidFill>
                          <a:schemeClr val="bg2">
                            <a:lumMod val="10000"/>
                          </a:schemeClr>
                        </a:solidFill>
                        <a:latin typeface="Colfax" panose="020B0304000000010002" pitchFamily="34" charset="0"/>
                      </a:endParaRPr>
                    </a:p>
                  </a:txBody>
                  <a:tcPr/>
                </a:tc>
                <a:tc vMerge="1">
                  <a:txBody>
                    <a:bodyPr/>
                    <a:lstStyle/>
                    <a:p>
                      <a:r>
                        <a:rPr lang="en-US" altLang="zh-CN" dirty="0" err="1"/>
                        <a:t>FiD</a:t>
                      </a:r>
                      <a:endParaRPr lang="en-US" dirty="0"/>
                    </a:p>
                  </a:txBody>
                  <a:tcPr/>
                </a:tc>
                <a:extLst>
                  <a:ext uri="{0D108BD9-81ED-4DB2-BD59-A6C34878D82A}">
                    <a16:rowId xmlns:a16="http://schemas.microsoft.com/office/drawing/2014/main" val="1115460997"/>
                  </a:ext>
                </a:extLst>
              </a:tr>
            </a:tbl>
          </a:graphicData>
        </a:graphic>
      </p:graphicFrame>
      <p:graphicFrame>
        <p:nvGraphicFramePr>
          <p:cNvPr id="35" name="Table 34">
            <a:extLst>
              <a:ext uri="{FF2B5EF4-FFF2-40B4-BE49-F238E27FC236}">
                <a16:creationId xmlns:a16="http://schemas.microsoft.com/office/drawing/2014/main" id="{FD247EF1-6C2E-5E61-47CF-442AD2DBB020}"/>
              </a:ext>
            </a:extLst>
          </p:cNvPr>
          <p:cNvGraphicFramePr>
            <a:graphicFrameLocks noGrp="1"/>
          </p:cNvGraphicFramePr>
          <p:nvPr/>
        </p:nvGraphicFramePr>
        <p:xfrm>
          <a:off x="1255062" y="3881665"/>
          <a:ext cx="4307073" cy="1554480"/>
        </p:xfrm>
        <a:graphic>
          <a:graphicData uri="http://schemas.openxmlformats.org/drawingml/2006/table">
            <a:tbl>
              <a:tblPr firstRow="1" bandRow="1">
                <a:tableStyleId>{5C22544A-7EE6-4342-B048-85BDC9FD1C3A}</a:tableStyleId>
              </a:tblPr>
              <a:tblGrid>
                <a:gridCol w="2621708">
                  <a:extLst>
                    <a:ext uri="{9D8B030D-6E8A-4147-A177-3AD203B41FA5}">
                      <a16:colId xmlns:a16="http://schemas.microsoft.com/office/drawing/2014/main" val="2347802580"/>
                    </a:ext>
                  </a:extLst>
                </a:gridCol>
                <a:gridCol w="1685365">
                  <a:extLst>
                    <a:ext uri="{9D8B030D-6E8A-4147-A177-3AD203B41FA5}">
                      <a16:colId xmlns:a16="http://schemas.microsoft.com/office/drawing/2014/main" val="4092578623"/>
                    </a:ext>
                  </a:extLst>
                </a:gridCol>
              </a:tblGrid>
              <a:tr h="0">
                <a:tc>
                  <a:txBody>
                    <a:bodyPr/>
                    <a:lstStyle/>
                    <a:p>
                      <a:r>
                        <a:rPr lang="en-US" altLang="zh-CN" sz="2800" dirty="0"/>
                        <a:t>Generator</a:t>
                      </a:r>
                    </a:p>
                  </a:txBody>
                  <a:tcPr/>
                </a:tc>
                <a:tc>
                  <a:txBody>
                    <a:bodyPr/>
                    <a:lstStyle/>
                    <a:p>
                      <a:r>
                        <a:rPr lang="en-US" altLang="zh-CN" sz="2800" dirty="0"/>
                        <a:t>Reader</a:t>
                      </a:r>
                      <a:endParaRPr lang="en-US" sz="2800" dirty="0"/>
                    </a:p>
                  </a:txBody>
                  <a:tcPr/>
                </a:tc>
                <a:extLst>
                  <a:ext uri="{0D108BD9-81ED-4DB2-BD59-A6C34878D82A}">
                    <a16:rowId xmlns:a16="http://schemas.microsoft.com/office/drawing/2014/main" val="49475331"/>
                  </a:ext>
                </a:extLst>
              </a:tr>
              <a:tr h="0">
                <a:tc>
                  <a:txBody>
                    <a:bodyPr/>
                    <a:lstStyle/>
                    <a:p>
                      <a:r>
                        <a:rPr lang="en-US" altLang="zh-CN" sz="2800" dirty="0">
                          <a:solidFill>
                            <a:schemeClr val="bg2">
                              <a:lumMod val="10000"/>
                            </a:schemeClr>
                          </a:solidFill>
                          <a:latin typeface="Colfax" panose="020B0304000000010002" pitchFamily="34" charset="0"/>
                        </a:rPr>
                        <a:t>Codex</a:t>
                      </a:r>
                      <a:endParaRPr lang="en-US" sz="2800" dirty="0">
                        <a:solidFill>
                          <a:schemeClr val="bg2">
                            <a:lumMod val="10000"/>
                          </a:schemeClr>
                        </a:solidFill>
                        <a:latin typeface="Colfax" panose="020B0304000000010002" pitchFamily="34" charset="0"/>
                      </a:endParaRPr>
                    </a:p>
                  </a:txBody>
                  <a:tcPr/>
                </a:tc>
                <a:tc rowSpan="2">
                  <a:txBody>
                    <a:bodyPr/>
                    <a:lstStyle/>
                    <a:p>
                      <a:r>
                        <a:rPr lang="en-US" altLang="zh-CN" sz="2800" b="1" dirty="0" err="1">
                          <a:solidFill>
                            <a:schemeClr val="bg2">
                              <a:lumMod val="10000"/>
                            </a:schemeClr>
                          </a:solidFill>
                          <a:latin typeface="Colfax" panose="020B0304000000010002" pitchFamily="34" charset="0"/>
                        </a:rPr>
                        <a:t>FiD</a:t>
                      </a:r>
                      <a:endParaRPr lang="en-US" sz="2800" b="1" dirty="0">
                        <a:solidFill>
                          <a:schemeClr val="bg2">
                            <a:lumMod val="10000"/>
                          </a:schemeClr>
                        </a:solidFill>
                        <a:latin typeface="Colfax" panose="020B0304000000010002" pitchFamily="34" charset="0"/>
                      </a:endParaRPr>
                    </a:p>
                  </a:txBody>
                  <a:tcPr anchor="ctr"/>
                </a:tc>
                <a:extLst>
                  <a:ext uri="{0D108BD9-81ED-4DB2-BD59-A6C34878D82A}">
                    <a16:rowId xmlns:a16="http://schemas.microsoft.com/office/drawing/2014/main" val="120886170"/>
                  </a:ext>
                </a:extLst>
              </a:tr>
              <a:tr h="0">
                <a:tc>
                  <a:txBody>
                    <a:bodyPr/>
                    <a:lstStyle/>
                    <a:p>
                      <a:r>
                        <a:rPr lang="en-US" altLang="zh-CN" sz="2800" b="1" dirty="0">
                          <a:solidFill>
                            <a:schemeClr val="bg2">
                              <a:lumMod val="10000"/>
                            </a:schemeClr>
                          </a:solidFill>
                          <a:latin typeface="Colfax" panose="020B0304000000010002" pitchFamily="34" charset="0"/>
                        </a:rPr>
                        <a:t>GPT-3</a:t>
                      </a:r>
                      <a:endParaRPr lang="en-US" sz="2800" b="1" dirty="0">
                        <a:solidFill>
                          <a:schemeClr val="bg2">
                            <a:lumMod val="10000"/>
                          </a:schemeClr>
                        </a:solidFill>
                        <a:latin typeface="Colfax" panose="020B0304000000010002" pitchFamily="34" charset="0"/>
                      </a:endParaRPr>
                    </a:p>
                  </a:txBody>
                  <a:tcPr/>
                </a:tc>
                <a:tc vMerge="1">
                  <a:txBody>
                    <a:bodyPr/>
                    <a:lstStyle/>
                    <a:p>
                      <a:r>
                        <a:rPr lang="en-US" altLang="zh-CN" dirty="0" err="1"/>
                        <a:t>FiD</a:t>
                      </a:r>
                      <a:endParaRPr lang="en-US" dirty="0"/>
                    </a:p>
                  </a:txBody>
                  <a:tcPr/>
                </a:tc>
                <a:extLst>
                  <a:ext uri="{0D108BD9-81ED-4DB2-BD59-A6C34878D82A}">
                    <a16:rowId xmlns:a16="http://schemas.microsoft.com/office/drawing/2014/main" val="1141488224"/>
                  </a:ext>
                </a:extLst>
              </a:tr>
            </a:tbl>
          </a:graphicData>
        </a:graphic>
      </p:graphicFrame>
      <p:graphicFrame>
        <p:nvGraphicFramePr>
          <p:cNvPr id="37" name="Table 36">
            <a:extLst>
              <a:ext uri="{FF2B5EF4-FFF2-40B4-BE49-F238E27FC236}">
                <a16:creationId xmlns:a16="http://schemas.microsoft.com/office/drawing/2014/main" id="{AA24769A-AE15-5979-AE67-659449B85648}"/>
              </a:ext>
            </a:extLst>
          </p:cNvPr>
          <p:cNvGraphicFramePr>
            <a:graphicFrameLocks noGrp="1"/>
          </p:cNvGraphicFramePr>
          <p:nvPr/>
        </p:nvGraphicFramePr>
        <p:xfrm>
          <a:off x="1255061" y="7626446"/>
          <a:ext cx="4307073" cy="1463040"/>
        </p:xfrm>
        <a:graphic>
          <a:graphicData uri="http://schemas.openxmlformats.org/drawingml/2006/table">
            <a:tbl>
              <a:tblPr firstRow="1" bandRow="1">
                <a:tableStyleId>{073A0DAA-6AF3-43AB-8588-CEC1D06C72B9}</a:tableStyleId>
              </a:tblPr>
              <a:tblGrid>
                <a:gridCol w="4307073">
                  <a:extLst>
                    <a:ext uri="{9D8B030D-6E8A-4147-A177-3AD203B41FA5}">
                      <a16:colId xmlns:a16="http://schemas.microsoft.com/office/drawing/2014/main" val="2347802580"/>
                    </a:ext>
                  </a:extLst>
                </a:gridCol>
              </a:tblGrid>
              <a:tr h="256032">
                <a:tc>
                  <a:txBody>
                    <a:bodyPr/>
                    <a:lstStyle/>
                    <a:p>
                      <a:r>
                        <a:rPr lang="en-US" altLang="zh-CN" sz="2800" dirty="0"/>
                        <a:t>Generator</a:t>
                      </a:r>
                      <a:r>
                        <a:rPr lang="zh-CN" altLang="en-US" sz="2800" dirty="0"/>
                        <a:t> </a:t>
                      </a:r>
                      <a:r>
                        <a:rPr lang="en-US" altLang="zh-CN" sz="2800" dirty="0"/>
                        <a:t>(closed-book)</a:t>
                      </a:r>
                    </a:p>
                  </a:txBody>
                  <a:tcPr/>
                </a:tc>
                <a:extLst>
                  <a:ext uri="{0D108BD9-81ED-4DB2-BD59-A6C34878D82A}">
                    <a16:rowId xmlns:a16="http://schemas.microsoft.com/office/drawing/2014/main" val="49475331"/>
                  </a:ext>
                </a:extLst>
              </a:tr>
              <a:tr h="256032">
                <a:tc>
                  <a:txBody>
                    <a:bodyPr/>
                    <a:lstStyle/>
                    <a:p>
                      <a:r>
                        <a:rPr lang="en-US" altLang="zh-CN" sz="2800" dirty="0">
                          <a:solidFill>
                            <a:schemeClr val="bg2">
                              <a:lumMod val="10000"/>
                            </a:schemeClr>
                          </a:solidFill>
                          <a:latin typeface="Colfax" panose="020B0304000000010002" pitchFamily="34" charset="0"/>
                        </a:rPr>
                        <a:t>GPT-3</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(zero-shot)</a:t>
                      </a:r>
                    </a:p>
                    <a:p>
                      <a:r>
                        <a:rPr lang="en-US" altLang="zh-CN" sz="2800" dirty="0">
                          <a:solidFill>
                            <a:schemeClr val="bg2">
                              <a:lumMod val="10000"/>
                            </a:schemeClr>
                          </a:solidFill>
                          <a:latin typeface="Colfax" panose="020B0304000000010002" pitchFamily="34" charset="0"/>
                        </a:rPr>
                        <a:t>PALM</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2-L</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(one-shot)</a:t>
                      </a:r>
                    </a:p>
                  </a:txBody>
                  <a:tcPr/>
                </a:tc>
                <a:extLst>
                  <a:ext uri="{0D108BD9-81ED-4DB2-BD59-A6C34878D82A}">
                    <a16:rowId xmlns:a16="http://schemas.microsoft.com/office/drawing/2014/main" val="120886170"/>
                  </a:ext>
                </a:extLst>
              </a:tr>
            </a:tbl>
          </a:graphicData>
        </a:graphic>
      </p:graphicFrame>
      <p:graphicFrame>
        <p:nvGraphicFramePr>
          <p:cNvPr id="38" name="Table 37">
            <a:extLst>
              <a:ext uri="{FF2B5EF4-FFF2-40B4-BE49-F238E27FC236}">
                <a16:creationId xmlns:a16="http://schemas.microsoft.com/office/drawing/2014/main" id="{D4C35DE3-501C-ABB8-8410-B81F373ECDBD}"/>
              </a:ext>
            </a:extLst>
          </p:cNvPr>
          <p:cNvGraphicFramePr>
            <a:graphicFrameLocks noGrp="1"/>
          </p:cNvGraphicFramePr>
          <p:nvPr/>
        </p:nvGraphicFramePr>
        <p:xfrm>
          <a:off x="1255062" y="2782730"/>
          <a:ext cx="4307073" cy="1036320"/>
        </p:xfrm>
        <a:graphic>
          <a:graphicData uri="http://schemas.openxmlformats.org/drawingml/2006/table">
            <a:tbl>
              <a:tblPr firstRow="1" bandRow="1">
                <a:tableStyleId>{00A15C55-8517-42AA-B614-E9B94910E393}</a:tableStyleId>
              </a:tblPr>
              <a:tblGrid>
                <a:gridCol w="2639638">
                  <a:extLst>
                    <a:ext uri="{9D8B030D-6E8A-4147-A177-3AD203B41FA5}">
                      <a16:colId xmlns:a16="http://schemas.microsoft.com/office/drawing/2014/main" val="2347802580"/>
                    </a:ext>
                  </a:extLst>
                </a:gridCol>
                <a:gridCol w="1667435">
                  <a:extLst>
                    <a:ext uri="{9D8B030D-6E8A-4147-A177-3AD203B41FA5}">
                      <a16:colId xmlns:a16="http://schemas.microsoft.com/office/drawing/2014/main" val="4092578623"/>
                    </a:ext>
                  </a:extLst>
                </a:gridCol>
              </a:tblGrid>
              <a:tr h="149142">
                <a:tc>
                  <a:txBody>
                    <a:bodyPr/>
                    <a:lstStyle/>
                    <a:p>
                      <a:r>
                        <a:rPr lang="en-US" altLang="zh-CN" sz="2800" dirty="0"/>
                        <a:t>Merged</a:t>
                      </a:r>
                    </a:p>
                  </a:txBody>
                  <a:tcPr/>
                </a:tc>
                <a:tc>
                  <a:txBody>
                    <a:bodyPr/>
                    <a:lstStyle/>
                    <a:p>
                      <a:r>
                        <a:rPr lang="en-US" altLang="zh-CN" sz="2800" dirty="0"/>
                        <a:t>Reader</a:t>
                      </a:r>
                      <a:endParaRPr lang="en-US" sz="2800" dirty="0"/>
                    </a:p>
                  </a:txBody>
                  <a:tcPr/>
                </a:tc>
                <a:extLst>
                  <a:ext uri="{0D108BD9-81ED-4DB2-BD59-A6C34878D82A}">
                    <a16:rowId xmlns:a16="http://schemas.microsoft.com/office/drawing/2014/main" val="49475331"/>
                  </a:ext>
                </a:extLst>
              </a:tr>
              <a:tr h="0">
                <a:tc>
                  <a:txBody>
                    <a:bodyPr/>
                    <a:lstStyle/>
                    <a:p>
                      <a:r>
                        <a:rPr lang="en-US" altLang="zh-CN" sz="2800" b="1" dirty="0">
                          <a:solidFill>
                            <a:schemeClr val="bg2">
                              <a:lumMod val="10000"/>
                            </a:schemeClr>
                          </a:solidFill>
                          <a:latin typeface="Colfax" panose="020B0304000000010002" pitchFamily="34" charset="0"/>
                        </a:rPr>
                        <a:t>GPT-3</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DPR</a:t>
                      </a:r>
                      <a:endParaRPr lang="en-US" sz="2800" dirty="0">
                        <a:solidFill>
                          <a:schemeClr val="bg2">
                            <a:lumMod val="10000"/>
                          </a:schemeClr>
                        </a:solidFill>
                        <a:latin typeface="Colfax" panose="020B0304000000010002" pitchFamily="34" charset="0"/>
                      </a:endParaRPr>
                    </a:p>
                  </a:txBody>
                  <a:tcPr/>
                </a:tc>
                <a:tc>
                  <a:txBody>
                    <a:bodyPr/>
                    <a:lstStyle/>
                    <a:p>
                      <a:r>
                        <a:rPr lang="en-US" altLang="zh-CN" sz="2800" dirty="0" err="1">
                          <a:solidFill>
                            <a:schemeClr val="bg2">
                              <a:lumMod val="10000"/>
                            </a:schemeClr>
                          </a:solidFill>
                          <a:latin typeface="Colfax" panose="020B0304000000010002" pitchFamily="34" charset="0"/>
                        </a:rPr>
                        <a:t>FiD</a:t>
                      </a:r>
                      <a:endParaRPr lang="en-US" sz="2800" dirty="0">
                        <a:solidFill>
                          <a:schemeClr val="bg2">
                            <a:lumMod val="10000"/>
                          </a:schemeClr>
                        </a:solidFill>
                        <a:latin typeface="Colfax" panose="020B0304000000010002" pitchFamily="34" charset="0"/>
                      </a:endParaRPr>
                    </a:p>
                  </a:txBody>
                  <a:tcPr/>
                </a:tc>
                <a:extLst>
                  <a:ext uri="{0D108BD9-81ED-4DB2-BD59-A6C34878D82A}">
                    <a16:rowId xmlns:a16="http://schemas.microsoft.com/office/drawing/2014/main" val="120886170"/>
                  </a:ext>
                </a:extLst>
              </a:tr>
            </a:tbl>
          </a:graphicData>
        </a:graphic>
      </p:graphicFrame>
      <p:sp>
        <p:nvSpPr>
          <p:cNvPr id="40" name="TextBox 39">
            <a:extLst>
              <a:ext uri="{FF2B5EF4-FFF2-40B4-BE49-F238E27FC236}">
                <a16:creationId xmlns:a16="http://schemas.microsoft.com/office/drawing/2014/main" id="{8DC2AFF1-0E3B-3836-CB7B-22300C442963}"/>
              </a:ext>
            </a:extLst>
          </p:cNvPr>
          <p:cNvSpPr txBox="1"/>
          <p:nvPr/>
        </p:nvSpPr>
        <p:spPr>
          <a:xfrm>
            <a:off x="-143433" y="3290143"/>
            <a:ext cx="826221" cy="584775"/>
          </a:xfrm>
          <a:prstGeom prst="rect">
            <a:avLst/>
          </a:prstGeom>
          <a:noFill/>
        </p:spPr>
        <p:txBody>
          <a:bodyPr wrap="square">
            <a:spAutoFit/>
          </a:bodyPr>
          <a:lstStyle/>
          <a:p>
            <a:pPr algn="ctr"/>
            <a:r>
              <a:rPr lang="en-US" sz="3200" dirty="0">
                <a:solidFill>
                  <a:schemeClr val="bg1"/>
                </a:solidFill>
                <a:latin typeface="Colfax" panose="020B0304000000010002" pitchFamily="34" charset="0"/>
                <a:cs typeface="Helvetica Neue"/>
              </a:rPr>
              <a:t>🏆</a:t>
            </a:r>
            <a:endParaRPr lang="en-US" dirty="0">
              <a:solidFill>
                <a:schemeClr val="bg1"/>
              </a:solidFill>
            </a:endParaRPr>
          </a:p>
        </p:txBody>
      </p:sp>
      <p:sp>
        <p:nvSpPr>
          <p:cNvPr id="41" name="Rectangle 40">
            <a:extLst>
              <a:ext uri="{FF2B5EF4-FFF2-40B4-BE49-F238E27FC236}">
                <a16:creationId xmlns:a16="http://schemas.microsoft.com/office/drawing/2014/main" id="{07613636-DF18-6F22-4E7E-025B3A28AC9B}"/>
              </a:ext>
            </a:extLst>
          </p:cNvPr>
          <p:cNvSpPr/>
          <p:nvPr/>
        </p:nvSpPr>
        <p:spPr>
          <a:xfrm>
            <a:off x="-143433" y="5914760"/>
            <a:ext cx="1591829" cy="707886"/>
          </a:xfrm>
          <a:prstGeom prst="rect">
            <a:avLst/>
          </a:prstGeom>
          <a:noFill/>
        </p:spPr>
        <p:txBody>
          <a:bodyPr wrap="square" lIns="91440" tIns="45720" rIns="91440" bIns="45720">
            <a:spAutoFit/>
          </a:bodyPr>
          <a:lstStyle/>
          <a:p>
            <a:pPr algn="ctr"/>
            <a:r>
              <a:rPr lang="en-US" altLang="zh-CN" sz="2000" b="1" cap="none" spc="0" dirty="0">
                <a:ln w="0"/>
                <a:solidFill>
                  <a:srgbClr val="0070C0"/>
                </a:solidFill>
                <a:effectLst>
                  <a:outerShdw blurRad="38100" dist="25400" dir="5400000" algn="ctr" rotWithShape="0">
                    <a:srgbClr val="6E747A">
                      <a:alpha val="43000"/>
                    </a:srgbClr>
                  </a:outerShdw>
                </a:effectLst>
                <a:latin typeface="Colfax" panose="020B0304000000010002" pitchFamily="34" charset="0"/>
                <a:cs typeface="Helvetica Neue"/>
              </a:rPr>
              <a:t>State-of-the-art:</a:t>
            </a:r>
            <a:endParaRPr lang="en-US" sz="2000" b="1" cap="none" spc="0" dirty="0">
              <a:ln w="0"/>
              <a:solidFill>
                <a:srgbClr val="0070C0"/>
              </a:solidFill>
              <a:effectLst>
                <a:outerShdw blurRad="38100" dist="25400" dir="5400000" algn="ctr" rotWithShape="0">
                  <a:srgbClr val="6E747A">
                    <a:alpha val="43000"/>
                  </a:srgbClr>
                </a:outerShdw>
              </a:effectLst>
            </a:endParaRPr>
          </a:p>
        </p:txBody>
      </p:sp>
      <p:sp>
        <p:nvSpPr>
          <p:cNvPr id="42" name="Rectangle 41">
            <a:extLst>
              <a:ext uri="{FF2B5EF4-FFF2-40B4-BE49-F238E27FC236}">
                <a16:creationId xmlns:a16="http://schemas.microsoft.com/office/drawing/2014/main" id="{D4CC4082-CE91-2A72-E776-B3BA11F29CE8}"/>
              </a:ext>
            </a:extLst>
          </p:cNvPr>
          <p:cNvSpPr/>
          <p:nvPr/>
        </p:nvSpPr>
        <p:spPr>
          <a:xfrm>
            <a:off x="46035" y="4959843"/>
            <a:ext cx="1591829" cy="400110"/>
          </a:xfrm>
          <a:prstGeom prst="rect">
            <a:avLst/>
          </a:prstGeom>
          <a:noFill/>
        </p:spPr>
        <p:txBody>
          <a:bodyPr wrap="square" lIns="91440" tIns="45720" rIns="91440" bIns="45720">
            <a:spAutoFit/>
          </a:bodyPr>
          <a:lstStyle/>
          <a:p>
            <a:pPr algn="ctr"/>
            <a:r>
              <a:rPr lang="en-US" altLang="zh-CN" sz="2000" b="1" dirty="0">
                <a:ln w="0"/>
                <a:solidFill>
                  <a:srgbClr val="0070C0"/>
                </a:solidFill>
                <a:effectLst>
                  <a:outerShdw blurRad="38100" dist="25400" dir="5400000" algn="ctr" rotWithShape="0">
                    <a:srgbClr val="6E747A">
                      <a:alpha val="43000"/>
                    </a:srgbClr>
                  </a:outerShdw>
                </a:effectLst>
                <a:latin typeface="Colfax" panose="020B0304000000010002" pitchFamily="34" charset="0"/>
                <a:cs typeface="Helvetica Neue"/>
              </a:rPr>
              <a:t>Ours:</a:t>
            </a:r>
            <a:endParaRPr lang="en-US" sz="2000" b="1" cap="none" spc="0" dirty="0">
              <a:ln w="0"/>
              <a:solidFill>
                <a:srgbClr val="0070C0"/>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743333-8726-0E86-8E13-EAA581BD2CB2}"/>
                  </a:ext>
                </a:extLst>
              </p:cNvPr>
              <p:cNvSpPr txBox="1"/>
              <p:nvPr/>
            </p:nvSpPr>
            <p:spPr>
              <a:xfrm>
                <a:off x="11919051" y="5935336"/>
                <a:ext cx="4224233" cy="1054519"/>
              </a:xfrm>
              <a:prstGeom prst="rect">
                <a:avLst/>
              </a:prstGeom>
              <a:noFill/>
            </p:spPr>
            <p:txBody>
              <a:bodyPr wrap="none" rtlCol="0">
                <a:spAutoFit/>
              </a:bodyPr>
              <a:lstStyle/>
              <a:p>
                <a:r>
                  <a:rPr lang="en-US" altLang="zh-CN" sz="2500" dirty="0">
                    <a:solidFill>
                      <a:srgbClr val="0070C0"/>
                    </a:solidFill>
                    <a:latin typeface="Helvetica Neue"/>
                    <a:cs typeface="Helvetica Neue"/>
                  </a:rPr>
                  <a:t>Open-book</a:t>
                </a:r>
                <a:r>
                  <a:rPr lang="zh-CN" altLang="en-US" sz="2500" dirty="0">
                    <a:solidFill>
                      <a:srgbClr val="0070C0"/>
                    </a:solidFill>
                    <a:latin typeface="Helvetica Neue"/>
                    <a:cs typeface="Helvetica Neue"/>
                  </a:rPr>
                  <a:t> </a:t>
                </a:r>
                <a14:m>
                  <m:oMath xmlns:m="http://schemas.openxmlformats.org/officeDocument/2006/math">
                    <m:r>
                      <a:rPr lang="zh-CN" altLang="en-US" sz="3200" i="1">
                        <a:solidFill>
                          <a:srgbClr val="0070C0"/>
                        </a:solidFill>
                        <a:latin typeface="Cambria Math" panose="02040503050406030204" pitchFamily="18" charset="0"/>
                        <a:cs typeface="Helvetica Neue"/>
                      </a:rPr>
                      <m:t>≫</m:t>
                    </m:r>
                  </m:oMath>
                </a14:m>
                <a:r>
                  <a:rPr lang="zh-CN" altLang="en-US" sz="2500" dirty="0">
                    <a:solidFill>
                      <a:srgbClr val="0070C0"/>
                    </a:solidFill>
                    <a:latin typeface="Helvetica Neue"/>
                    <a:cs typeface="Helvetica Neue"/>
                  </a:rPr>
                  <a:t> </a:t>
                </a:r>
                <a:r>
                  <a:rPr lang="en-US" altLang="zh-CN" sz="2500" dirty="0">
                    <a:solidFill>
                      <a:srgbClr val="0070C0"/>
                    </a:solidFill>
                    <a:latin typeface="Helvetica Neue"/>
                    <a:cs typeface="Helvetica Neue"/>
                  </a:rPr>
                  <a:t>Closed-book</a:t>
                </a:r>
                <a:endParaRPr lang="en-US" sz="2500" dirty="0">
                  <a:solidFill>
                    <a:srgbClr val="0070C0"/>
                  </a:solidFill>
                  <a:latin typeface="Helvetica Neue"/>
                  <a:cs typeface="Helvetica Neue"/>
                </a:endParaRPr>
              </a:p>
              <a:p>
                <a:r>
                  <a:rPr lang="en-US" altLang="zh-CN" sz="2500" dirty="0">
                    <a:solidFill>
                      <a:srgbClr val="0070C0"/>
                    </a:solidFill>
                    <a:latin typeface="Helvetica Neue"/>
                    <a:cs typeface="Helvetica Neue"/>
                  </a:rPr>
                  <a:t>Supervision</a:t>
                </a:r>
                <a:r>
                  <a:rPr lang="zh-CN" altLang="en-US" sz="2500" dirty="0">
                    <a:solidFill>
                      <a:srgbClr val="0070C0"/>
                    </a:solidFill>
                    <a:latin typeface="Helvetica Neue"/>
                    <a:cs typeface="Helvetica Neue"/>
                  </a:rPr>
                  <a:t> </a:t>
                </a:r>
                <a14:m>
                  <m:oMath xmlns:m="http://schemas.openxmlformats.org/officeDocument/2006/math">
                    <m:r>
                      <a:rPr lang="zh-CN" altLang="en-US" sz="3200" b="0" i="1" smtClean="0">
                        <a:solidFill>
                          <a:srgbClr val="0070C0"/>
                        </a:solidFill>
                        <a:latin typeface="Cambria Math" panose="02040503050406030204" pitchFamily="18" charset="0"/>
                        <a:cs typeface="Helvetica Neue"/>
                      </a:rPr>
                      <m:t>≫</m:t>
                    </m:r>
                  </m:oMath>
                </a14:m>
                <a:r>
                  <a:rPr lang="zh-CN" altLang="en-US" sz="2500" dirty="0">
                    <a:solidFill>
                      <a:srgbClr val="0070C0"/>
                    </a:solidFill>
                    <a:latin typeface="Helvetica Neue"/>
                    <a:cs typeface="Helvetica Neue"/>
                  </a:rPr>
                  <a:t> </a:t>
                </a:r>
                <a:r>
                  <a:rPr lang="en-US" altLang="zh-CN" sz="2500" dirty="0">
                    <a:solidFill>
                      <a:srgbClr val="0070C0"/>
                    </a:solidFill>
                    <a:latin typeface="Helvetica Neue"/>
                    <a:cs typeface="Helvetica Neue"/>
                  </a:rPr>
                  <a:t>Zero-shot</a:t>
                </a:r>
              </a:p>
            </p:txBody>
          </p:sp>
        </mc:Choice>
        <mc:Fallback xmlns="">
          <p:sp>
            <p:nvSpPr>
              <p:cNvPr id="43" name="TextBox 42">
                <a:extLst>
                  <a:ext uri="{FF2B5EF4-FFF2-40B4-BE49-F238E27FC236}">
                    <a16:creationId xmlns:a16="http://schemas.microsoft.com/office/drawing/2014/main" id="{8E743333-8726-0E86-8E13-EAA581BD2CB2}"/>
                  </a:ext>
                </a:extLst>
              </p:cNvPr>
              <p:cNvSpPr txBox="1">
                <a:spLocks noRot="1" noChangeAspect="1" noMove="1" noResize="1" noEditPoints="1" noAdjustHandles="1" noChangeArrowheads="1" noChangeShapeType="1" noTextEdit="1"/>
              </p:cNvSpPr>
              <p:nvPr/>
            </p:nvSpPr>
            <p:spPr>
              <a:xfrm>
                <a:off x="11919051" y="5935336"/>
                <a:ext cx="4224233" cy="1054519"/>
              </a:xfrm>
              <a:prstGeom prst="rect">
                <a:avLst/>
              </a:prstGeom>
              <a:blipFill>
                <a:blip r:embed="rId2"/>
                <a:stretch>
                  <a:fillRect l="-2395" r="-1198" b="-10714"/>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287431-6AE9-FE4F-51E1-A01CB346FE78}"/>
              </a:ext>
            </a:extLst>
          </p:cNvPr>
          <p:cNvSpPr txBox="1"/>
          <p:nvPr/>
        </p:nvSpPr>
        <p:spPr>
          <a:xfrm>
            <a:off x="11919051" y="4459578"/>
            <a:ext cx="3799438" cy="861774"/>
          </a:xfrm>
          <a:prstGeom prst="rect">
            <a:avLst/>
          </a:prstGeom>
          <a:noFill/>
        </p:spPr>
        <p:txBody>
          <a:bodyPr wrap="none" rtlCol="0">
            <a:spAutoFit/>
          </a:bodyPr>
          <a:lstStyle/>
          <a:p>
            <a:r>
              <a:rPr lang="en-US" altLang="zh-CN" sz="2500" dirty="0">
                <a:solidFill>
                  <a:srgbClr val="C00000"/>
                </a:solidFill>
                <a:latin typeface="Helvetica Neue"/>
                <a:cs typeface="Helvetica Neue"/>
              </a:rPr>
              <a:t>LLMs</a:t>
            </a:r>
            <a:r>
              <a:rPr lang="zh-CN" altLang="en-US" sz="2500" dirty="0">
                <a:solidFill>
                  <a:srgbClr val="C00000"/>
                </a:solidFill>
                <a:latin typeface="Helvetica Neue"/>
                <a:cs typeface="Helvetica Neue"/>
              </a:rPr>
              <a:t> </a:t>
            </a:r>
            <a:r>
              <a:rPr lang="en-US" altLang="zh-CN" sz="2500" dirty="0">
                <a:solidFill>
                  <a:srgbClr val="C00000"/>
                </a:solidFill>
                <a:latin typeface="Helvetica Neue"/>
                <a:cs typeface="Helvetica Neue"/>
              </a:rPr>
              <a:t>are</a:t>
            </a:r>
            <a:r>
              <a:rPr lang="zh-CN" altLang="en-US" sz="2500" dirty="0">
                <a:solidFill>
                  <a:srgbClr val="C00000"/>
                </a:solidFill>
                <a:latin typeface="Helvetica Neue"/>
                <a:cs typeface="Helvetica Neue"/>
              </a:rPr>
              <a:t> </a:t>
            </a:r>
            <a:r>
              <a:rPr lang="en-US" altLang="zh-CN" sz="2500" b="1" dirty="0">
                <a:solidFill>
                  <a:srgbClr val="C00000"/>
                </a:solidFill>
                <a:latin typeface="Helvetica Neue"/>
                <a:cs typeface="Helvetica Neue"/>
              </a:rPr>
              <a:t>effective</a:t>
            </a:r>
            <a:r>
              <a:rPr lang="zh-CN" altLang="en-US" sz="2500" dirty="0">
                <a:solidFill>
                  <a:srgbClr val="C00000"/>
                </a:solidFill>
                <a:latin typeface="Helvetica Neue"/>
                <a:cs typeface="Helvetica Neue"/>
              </a:rPr>
              <a:t> </a:t>
            </a:r>
            <a:r>
              <a:rPr lang="en-US" altLang="zh-CN" sz="2500" dirty="0">
                <a:solidFill>
                  <a:srgbClr val="C00000"/>
                </a:solidFill>
                <a:latin typeface="Helvetica Neue"/>
                <a:cs typeface="Helvetica Neue"/>
              </a:rPr>
              <a:t>for</a:t>
            </a:r>
          </a:p>
          <a:p>
            <a:r>
              <a:rPr lang="en-US" altLang="zh-CN" sz="2500" dirty="0">
                <a:solidFill>
                  <a:srgbClr val="C00000"/>
                </a:solidFill>
                <a:latin typeface="Helvetica Neue"/>
                <a:cs typeface="Helvetica Neue"/>
              </a:rPr>
              <a:t>knowledge</a:t>
            </a:r>
            <a:r>
              <a:rPr lang="zh-CN" altLang="en-US" sz="2500" dirty="0">
                <a:solidFill>
                  <a:srgbClr val="C00000"/>
                </a:solidFill>
                <a:latin typeface="Helvetica Neue"/>
                <a:cs typeface="Helvetica Neue"/>
              </a:rPr>
              <a:t> </a:t>
            </a:r>
            <a:r>
              <a:rPr lang="en-US" altLang="zh-CN" sz="2500" dirty="0">
                <a:solidFill>
                  <a:srgbClr val="C00000"/>
                </a:solidFill>
                <a:latin typeface="Helvetica Neue"/>
                <a:cs typeface="Helvetica Neue"/>
              </a:rPr>
              <a:t>augmentation</a:t>
            </a:r>
            <a:endParaRPr lang="en-US" sz="2500" dirty="0">
              <a:solidFill>
                <a:srgbClr val="C00000"/>
              </a:solidFill>
              <a:latin typeface="Helvetica Neue"/>
              <a:cs typeface="Helvetica Neue"/>
            </a:endParaRPr>
          </a:p>
        </p:txBody>
      </p:sp>
      <p:sp>
        <p:nvSpPr>
          <p:cNvPr id="45" name="TextBox 44">
            <a:extLst>
              <a:ext uri="{FF2B5EF4-FFF2-40B4-BE49-F238E27FC236}">
                <a16:creationId xmlns:a16="http://schemas.microsoft.com/office/drawing/2014/main" id="{824A6F75-F4FB-60AB-E657-C72E23F24996}"/>
              </a:ext>
            </a:extLst>
          </p:cNvPr>
          <p:cNvSpPr txBox="1"/>
          <p:nvPr/>
        </p:nvSpPr>
        <p:spPr>
          <a:xfrm>
            <a:off x="11919051" y="3341996"/>
            <a:ext cx="4423006" cy="477054"/>
          </a:xfrm>
          <a:prstGeom prst="rect">
            <a:avLst/>
          </a:prstGeom>
          <a:noFill/>
        </p:spPr>
        <p:txBody>
          <a:bodyPr wrap="none" rtlCol="0">
            <a:spAutoFit/>
          </a:bodyPr>
          <a:lstStyle/>
          <a:p>
            <a:r>
              <a:rPr lang="en-US" altLang="zh-CN" sz="2500" b="1" dirty="0">
                <a:solidFill>
                  <a:schemeClr val="accent4">
                    <a:lumMod val="75000"/>
                  </a:schemeClr>
                </a:solidFill>
                <a:latin typeface="Helvetica Neue"/>
                <a:cs typeface="Helvetica Neue"/>
              </a:rPr>
              <a:t>Passages</a:t>
            </a:r>
            <a:r>
              <a:rPr lang="zh-CN" altLang="en-US" sz="2500" b="1" dirty="0">
                <a:solidFill>
                  <a:schemeClr val="accent4">
                    <a:lumMod val="75000"/>
                  </a:schemeClr>
                </a:solidFill>
                <a:latin typeface="Helvetica Neue"/>
                <a:cs typeface="Helvetica Neue"/>
              </a:rPr>
              <a:t> </a:t>
            </a:r>
            <a:r>
              <a:rPr lang="en-US" altLang="zh-CN" sz="2500" b="1" dirty="0">
                <a:solidFill>
                  <a:schemeClr val="accent4">
                    <a:lumMod val="75000"/>
                  </a:schemeClr>
                </a:solidFill>
                <a:latin typeface="Helvetica Neue"/>
                <a:cs typeface="Helvetica Neue"/>
              </a:rPr>
              <a:t>complementarity</a:t>
            </a:r>
            <a:r>
              <a:rPr lang="zh-CN" altLang="en-US" sz="2500" b="1" dirty="0">
                <a:solidFill>
                  <a:schemeClr val="accent4">
                    <a:lumMod val="75000"/>
                  </a:schemeClr>
                </a:solidFill>
                <a:latin typeface="Helvetica Neue"/>
                <a:cs typeface="Helvetica Neue"/>
              </a:rPr>
              <a:t> </a:t>
            </a:r>
            <a:endParaRPr lang="en-US" sz="2500" b="1" dirty="0">
              <a:solidFill>
                <a:schemeClr val="accent4">
                  <a:lumMod val="75000"/>
                </a:schemeClr>
              </a:solidFill>
              <a:latin typeface="Helvetica Neue"/>
              <a:cs typeface="Helvetica Neue"/>
            </a:endParaRPr>
          </a:p>
        </p:txBody>
      </p:sp>
      <p:sp>
        <p:nvSpPr>
          <p:cNvPr id="3" name="Rectangle 2">
            <a:extLst>
              <a:ext uri="{FF2B5EF4-FFF2-40B4-BE49-F238E27FC236}">
                <a16:creationId xmlns:a16="http://schemas.microsoft.com/office/drawing/2014/main" id="{282EA1B9-157F-47FA-0CFF-1BA8E76E3CCA}"/>
              </a:ext>
            </a:extLst>
          </p:cNvPr>
          <p:cNvSpPr/>
          <p:nvPr/>
        </p:nvSpPr>
        <p:spPr>
          <a:xfrm>
            <a:off x="76813" y="3372686"/>
            <a:ext cx="1591829" cy="400110"/>
          </a:xfrm>
          <a:prstGeom prst="rect">
            <a:avLst/>
          </a:prstGeom>
          <a:noFill/>
        </p:spPr>
        <p:txBody>
          <a:bodyPr wrap="square" lIns="91440" tIns="45720" rIns="91440" bIns="45720">
            <a:spAutoFit/>
          </a:bodyPr>
          <a:lstStyle/>
          <a:p>
            <a:pPr algn="ctr"/>
            <a:r>
              <a:rPr lang="en-US" altLang="zh-CN" sz="2000" b="1" dirty="0">
                <a:ln w="0"/>
                <a:solidFill>
                  <a:srgbClr val="0070C0"/>
                </a:solidFill>
                <a:effectLst>
                  <a:outerShdw blurRad="38100" dist="25400" dir="5400000" algn="ctr" rotWithShape="0">
                    <a:srgbClr val="6E747A">
                      <a:alpha val="43000"/>
                    </a:srgbClr>
                  </a:outerShdw>
                </a:effectLst>
                <a:latin typeface="Colfax" panose="020B0304000000010002" pitchFamily="34" charset="0"/>
                <a:cs typeface="Helvetica Neue"/>
              </a:rPr>
              <a:t>Ours:</a:t>
            </a:r>
            <a:endParaRPr lang="en-US" sz="2000" b="1" cap="none" spc="0" dirty="0">
              <a:ln w="0"/>
              <a:solidFill>
                <a:srgbClr val="0070C0"/>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79BD977C-3DCD-D2E9-CA6F-1718F0089F9B}"/>
              </a:ext>
            </a:extLst>
          </p:cNvPr>
          <p:cNvSpPr/>
          <p:nvPr/>
        </p:nvSpPr>
        <p:spPr>
          <a:xfrm>
            <a:off x="46035" y="4436472"/>
            <a:ext cx="1591829" cy="400110"/>
          </a:xfrm>
          <a:prstGeom prst="rect">
            <a:avLst/>
          </a:prstGeom>
          <a:noFill/>
        </p:spPr>
        <p:txBody>
          <a:bodyPr wrap="square" lIns="91440" tIns="45720" rIns="91440" bIns="45720">
            <a:spAutoFit/>
          </a:bodyPr>
          <a:lstStyle/>
          <a:p>
            <a:pPr algn="ctr"/>
            <a:r>
              <a:rPr lang="en-US" altLang="zh-CN" sz="2000" b="1" dirty="0">
                <a:ln w="0"/>
                <a:solidFill>
                  <a:srgbClr val="0070C0"/>
                </a:solidFill>
                <a:effectLst>
                  <a:outerShdw blurRad="38100" dist="25400" dir="5400000" algn="ctr" rotWithShape="0">
                    <a:srgbClr val="6E747A">
                      <a:alpha val="43000"/>
                    </a:srgbClr>
                  </a:outerShdw>
                </a:effectLst>
                <a:latin typeface="Colfax" panose="020B0304000000010002" pitchFamily="34" charset="0"/>
                <a:cs typeface="Helvetica Neue"/>
              </a:rPr>
              <a:t>Ours:</a:t>
            </a:r>
            <a:endParaRPr lang="en-US" sz="2000" b="1" cap="none" spc="0" dirty="0">
              <a:ln w="0"/>
              <a:solidFill>
                <a:srgbClr val="0070C0"/>
              </a:solidFill>
              <a:effectLst>
                <a:outerShdw blurRad="38100" dist="25400" dir="5400000" algn="ctr" rotWithShape="0">
                  <a:srgbClr val="6E747A">
                    <a:alpha val="43000"/>
                  </a:srgbClr>
                </a:outerShdw>
              </a:effectLst>
            </a:endParaRPr>
          </a:p>
        </p:txBody>
      </p:sp>
      <p:sp>
        <p:nvSpPr>
          <p:cNvPr id="7" name="Slide Number Placeholder 6">
            <a:extLst>
              <a:ext uri="{FF2B5EF4-FFF2-40B4-BE49-F238E27FC236}">
                <a16:creationId xmlns:a16="http://schemas.microsoft.com/office/drawing/2014/main" id="{CE0C11B4-2D2F-852B-56FF-6ACC64742A09}"/>
              </a:ext>
            </a:extLst>
          </p:cNvPr>
          <p:cNvSpPr>
            <a:spLocks noGrp="1"/>
          </p:cNvSpPr>
          <p:nvPr>
            <p:ph type="sldNum" sz="quarter" idx="11"/>
          </p:nvPr>
        </p:nvSpPr>
        <p:spPr/>
        <p:txBody>
          <a:bodyPr/>
          <a:lstStyle/>
          <a:p>
            <a:pPr>
              <a:defRPr/>
            </a:pPr>
            <a:fld id="{91F31FA6-B0B4-9940-9B47-E6B321700686}" type="slidenum">
              <a:rPr lang="en-US" smtClean="0"/>
              <a:pPr>
                <a:defRPr/>
              </a:pPr>
              <a:t>26</a:t>
            </a:fld>
            <a:endParaRPr lang="en-US"/>
          </a:p>
        </p:txBody>
      </p:sp>
      <p:sp>
        <p:nvSpPr>
          <p:cNvPr id="8" name="TextBox 7">
            <a:extLst>
              <a:ext uri="{FF2B5EF4-FFF2-40B4-BE49-F238E27FC236}">
                <a16:creationId xmlns:a16="http://schemas.microsoft.com/office/drawing/2014/main" id="{93D134FC-6596-D901-1DAA-604FF374681F}"/>
              </a:ext>
            </a:extLst>
          </p:cNvPr>
          <p:cNvSpPr txBox="1"/>
          <p:nvPr/>
        </p:nvSpPr>
        <p:spPr>
          <a:xfrm>
            <a:off x="11780394" y="8616410"/>
            <a:ext cx="3335311" cy="461665"/>
          </a:xfrm>
          <a:prstGeom prst="rect">
            <a:avLst/>
          </a:prstGeom>
          <a:noFill/>
        </p:spPr>
        <p:txBody>
          <a:bodyPr wrap="square">
            <a:spAutoFit/>
          </a:bodyPr>
          <a:lstStyle/>
          <a:p>
            <a:r>
              <a:rPr lang="en-US" altLang="zh-CN" sz="2400" dirty="0">
                <a:solidFill>
                  <a:schemeClr val="bg2">
                    <a:lumMod val="10000"/>
                  </a:schemeClr>
                </a:solidFill>
                <a:latin typeface="Colfax" panose="020B0304000000010002" pitchFamily="34" charset="0"/>
              </a:rPr>
              <a:t>(released</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5/10/2023)</a:t>
            </a:r>
            <a:endParaRPr lang="en-US" sz="2400" dirty="0"/>
          </a:p>
        </p:txBody>
      </p:sp>
    </p:spTree>
    <p:extLst>
      <p:ext uri="{BB962C8B-B14F-4D97-AF65-F5344CB8AC3E}">
        <p14:creationId xmlns:p14="http://schemas.microsoft.com/office/powerpoint/2010/main" val="1211413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3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3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965FBB-393D-86E6-E63B-4593D86688B2}"/>
              </a:ext>
            </a:extLst>
          </p:cNvPr>
          <p:cNvSpPr>
            <a:spLocks noGrp="1"/>
          </p:cNvSpPr>
          <p:nvPr>
            <p:ph type="body" idx="12"/>
          </p:nvPr>
        </p:nvSpPr>
        <p:spPr/>
        <p:txBody>
          <a:bodyPr/>
          <a:lstStyle/>
          <a:p>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are</a:t>
            </a:r>
            <a:r>
              <a:rPr lang="zh-CN" altLang="en-US" sz="2800" dirty="0">
                <a:solidFill>
                  <a:schemeClr val="bg2">
                    <a:lumMod val="10000"/>
                  </a:schemeClr>
                </a:solidFill>
              </a:rPr>
              <a:t> </a:t>
            </a:r>
            <a:r>
              <a:rPr lang="en-US" altLang="zh-CN" sz="2800" dirty="0">
                <a:solidFill>
                  <a:schemeClr val="bg2">
                    <a:lumMod val="10000"/>
                  </a:schemeClr>
                </a:solidFill>
              </a:rPr>
              <a:t>Built-in</a:t>
            </a:r>
            <a:r>
              <a:rPr lang="zh-CN" altLang="en-US" sz="2800" dirty="0">
                <a:solidFill>
                  <a:schemeClr val="bg2">
                    <a:lumMod val="10000"/>
                  </a:schemeClr>
                </a:solidFill>
              </a:rPr>
              <a:t> </a:t>
            </a:r>
            <a:r>
              <a:rPr lang="en-US" altLang="zh-CN" sz="2800" dirty="0">
                <a:solidFill>
                  <a:schemeClr val="bg2">
                    <a:lumMod val="10000"/>
                  </a:schemeClr>
                </a:solidFill>
              </a:rPr>
              <a:t>Auto-regressive</a:t>
            </a:r>
            <a:r>
              <a:rPr lang="zh-CN" altLang="en-US" sz="2800" dirty="0">
                <a:solidFill>
                  <a:schemeClr val="bg2">
                    <a:lumMod val="10000"/>
                  </a:schemeClr>
                </a:solidFill>
              </a:rPr>
              <a:t> </a:t>
            </a:r>
            <a:r>
              <a:rPr lang="en-US" altLang="zh-CN" sz="2800" dirty="0">
                <a:solidFill>
                  <a:schemeClr val="bg2">
                    <a:lumMod val="10000"/>
                  </a:schemeClr>
                </a:solidFill>
              </a:rPr>
              <a:t>Search</a:t>
            </a:r>
            <a:r>
              <a:rPr lang="zh-CN" altLang="en-US" sz="2800" dirty="0">
                <a:solidFill>
                  <a:schemeClr val="bg2">
                    <a:lumMod val="10000"/>
                  </a:schemeClr>
                </a:solidFill>
              </a:rPr>
              <a:t> </a:t>
            </a:r>
            <a:r>
              <a:rPr lang="en-US" altLang="zh-CN" sz="2800" dirty="0">
                <a:solidFill>
                  <a:schemeClr val="bg2">
                    <a:lumMod val="10000"/>
                  </a:schemeClr>
                </a:solidFill>
              </a:rPr>
              <a:t>Engines</a:t>
            </a:r>
            <a:r>
              <a:rPr lang="zh-CN" altLang="en-US" sz="2800" dirty="0">
                <a:solidFill>
                  <a:schemeClr val="bg2">
                    <a:lumMod val="10000"/>
                  </a:schemeClr>
                </a:solidFill>
              </a:rPr>
              <a:t> </a:t>
            </a:r>
            <a:r>
              <a:rPr lang="en-US" altLang="zh-CN" sz="2800" dirty="0">
                <a:solidFill>
                  <a:schemeClr val="tx1">
                    <a:lumMod val="75000"/>
                  </a:schemeClr>
                </a:solidFill>
              </a:rPr>
              <a:t>(ACL-Findings</a:t>
            </a:r>
            <a:r>
              <a:rPr lang="zh-CN" altLang="en-US" sz="2800" dirty="0">
                <a:solidFill>
                  <a:schemeClr val="tx1">
                    <a:lumMod val="75000"/>
                  </a:schemeClr>
                </a:solidFill>
              </a:rPr>
              <a:t> </a:t>
            </a:r>
            <a:r>
              <a:rPr lang="en-US" altLang="zh-CN" sz="2800" dirty="0">
                <a:solidFill>
                  <a:schemeClr val="tx1">
                    <a:lumMod val="75000"/>
                  </a:schemeClr>
                </a:solidFill>
              </a:rPr>
              <a:t>2023)</a:t>
            </a:r>
            <a:endParaRPr lang="en-US" sz="2800" dirty="0">
              <a:solidFill>
                <a:schemeClr val="tx1">
                  <a:lumMod val="75000"/>
                </a:schemeClr>
              </a:solidFill>
            </a:endParaRPr>
          </a:p>
        </p:txBody>
      </p:sp>
      <p:sp>
        <p:nvSpPr>
          <p:cNvPr id="4" name="Title 3">
            <a:extLst>
              <a:ext uri="{FF2B5EF4-FFF2-40B4-BE49-F238E27FC236}">
                <a16:creationId xmlns:a16="http://schemas.microsoft.com/office/drawing/2014/main" id="{7762889B-1834-62B5-CCCD-A7C111F54885}"/>
              </a:ext>
            </a:extLst>
          </p:cNvPr>
          <p:cNvSpPr>
            <a:spLocks noGrp="1"/>
          </p:cNvSpPr>
          <p:nvPr>
            <p:ph type="title"/>
          </p:nvPr>
        </p:nvSpPr>
        <p:spPr/>
        <p:txBody>
          <a:bodyPr/>
          <a:lstStyle/>
          <a:p>
            <a:r>
              <a:rPr lang="en-US" dirty="0"/>
              <a:t>Su</a:t>
            </a:r>
            <a:r>
              <a:rPr lang="en-US" altLang="zh-CN" dirty="0"/>
              <a:t>rprising</a:t>
            </a:r>
            <a:r>
              <a:rPr lang="zh-CN" altLang="en-US" dirty="0"/>
              <a:t> </a:t>
            </a:r>
            <a:r>
              <a:rPr lang="en-US" altLang="zh-CN" dirty="0"/>
              <a:t>Zero-Shot</a:t>
            </a:r>
            <a:r>
              <a:rPr lang="zh-CN" altLang="en-US" dirty="0"/>
              <a:t> </a:t>
            </a:r>
            <a:r>
              <a:rPr lang="en-US" altLang="zh-CN" dirty="0"/>
              <a:t>/</a:t>
            </a:r>
            <a:r>
              <a:rPr lang="zh-CN" altLang="en-US" dirty="0"/>
              <a:t> </a:t>
            </a:r>
            <a:r>
              <a:rPr lang="en-US" altLang="zh-CN" dirty="0"/>
              <a:t>Few-Shot</a:t>
            </a:r>
            <a:r>
              <a:rPr lang="zh-CN" altLang="en-US" dirty="0"/>
              <a:t> </a:t>
            </a:r>
            <a:r>
              <a:rPr lang="en-US" altLang="zh-CN" dirty="0"/>
              <a:t>Performance</a:t>
            </a:r>
            <a:endParaRPr lang="en-US" dirty="0"/>
          </a:p>
        </p:txBody>
      </p:sp>
      <p:graphicFrame>
        <p:nvGraphicFramePr>
          <p:cNvPr id="8" name="Table 7">
            <a:extLst>
              <a:ext uri="{FF2B5EF4-FFF2-40B4-BE49-F238E27FC236}">
                <a16:creationId xmlns:a16="http://schemas.microsoft.com/office/drawing/2014/main" id="{6713BDA4-6466-0C32-F0BB-AB703A7C6BD1}"/>
              </a:ext>
            </a:extLst>
          </p:cNvPr>
          <p:cNvGraphicFramePr>
            <a:graphicFrameLocks noGrp="1"/>
          </p:cNvGraphicFramePr>
          <p:nvPr/>
        </p:nvGraphicFramePr>
        <p:xfrm>
          <a:off x="1697066" y="5667989"/>
          <a:ext cx="12861867" cy="3127524"/>
        </p:xfrm>
        <a:graphic>
          <a:graphicData uri="http://schemas.openxmlformats.org/drawingml/2006/table">
            <a:tbl>
              <a:tblPr firstRow="1" bandRow="1">
                <a:tableStyleId>{5C22544A-7EE6-4342-B048-85BDC9FD1C3A}</a:tableStyleId>
              </a:tblPr>
              <a:tblGrid>
                <a:gridCol w="3641668">
                  <a:extLst>
                    <a:ext uri="{9D8B030D-6E8A-4147-A177-3AD203B41FA5}">
                      <a16:colId xmlns:a16="http://schemas.microsoft.com/office/drawing/2014/main" val="1752621162"/>
                    </a:ext>
                  </a:extLst>
                </a:gridCol>
                <a:gridCol w="3124200">
                  <a:extLst>
                    <a:ext uri="{9D8B030D-6E8A-4147-A177-3AD203B41FA5}">
                      <a16:colId xmlns:a16="http://schemas.microsoft.com/office/drawing/2014/main" val="2090348522"/>
                    </a:ext>
                  </a:extLst>
                </a:gridCol>
                <a:gridCol w="3885548">
                  <a:extLst>
                    <a:ext uri="{9D8B030D-6E8A-4147-A177-3AD203B41FA5}">
                      <a16:colId xmlns:a16="http://schemas.microsoft.com/office/drawing/2014/main" val="1595131254"/>
                    </a:ext>
                  </a:extLst>
                </a:gridCol>
                <a:gridCol w="2210451">
                  <a:extLst>
                    <a:ext uri="{9D8B030D-6E8A-4147-A177-3AD203B41FA5}">
                      <a16:colId xmlns:a16="http://schemas.microsoft.com/office/drawing/2014/main" val="3785887207"/>
                    </a:ext>
                  </a:extLst>
                </a:gridCol>
              </a:tblGrid>
              <a:tr h="521254">
                <a:tc>
                  <a:txBody>
                    <a:bodyPr/>
                    <a:lstStyle/>
                    <a:p>
                      <a:r>
                        <a:rPr lang="en-US" altLang="zh-CN" sz="1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(Exact</a:t>
                      </a:r>
                      <a:r>
                        <a:rPr lang="zh-CN" altLang="en-US" sz="1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Match)</a:t>
                      </a:r>
                      <a:endParaRPr 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Web</a:t>
                      </a:r>
                      <a:r>
                        <a:rPr lang="zh-CN" alt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endParaRPr 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Natural</a:t>
                      </a:r>
                      <a:r>
                        <a:rPr lang="zh-CN" alt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endParaRPr 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TriviaQA</a:t>
                      </a:r>
                      <a:endParaRPr 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none" dirty="0">
                          <a:solidFill>
                            <a:schemeClr val="bg2">
                              <a:lumMod val="10000"/>
                            </a:schemeClr>
                          </a:solidFill>
                          <a:latin typeface="Colfax" panose="020B0304000000010002" pitchFamily="34" charset="0"/>
                        </a:rPr>
                        <a:t>LLM-URL</a:t>
                      </a:r>
                      <a:r>
                        <a:rPr lang="zh-CN" altLang="en-US" sz="2800" b="1" u="none" dirty="0">
                          <a:solidFill>
                            <a:schemeClr val="bg2">
                              <a:lumMod val="10000"/>
                            </a:schemeClr>
                          </a:solidFill>
                          <a:latin typeface="Colfax" panose="020B0304000000010002" pitchFamily="34" charset="0"/>
                        </a:rPr>
                        <a:t> </a:t>
                      </a:r>
                      <a:r>
                        <a:rPr lang="en-US" altLang="zh-CN" sz="2800" b="1" u="none" dirty="0">
                          <a:solidFill>
                            <a:schemeClr val="bg2">
                              <a:lumMod val="10000"/>
                            </a:schemeClr>
                          </a:solidFill>
                          <a:latin typeface="Colfax" panose="020B0304000000010002" pitchFamily="34" charset="0"/>
                        </a:rPr>
                        <a:t>(few-shot)</a:t>
                      </a:r>
                      <a:endParaRPr lang="en-US" sz="2800" b="1" u="none"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29.0</a:t>
                      </a:r>
                      <a:endParaRPr lang="en-US" sz="2800" b="1" u="sng"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27.3</a:t>
                      </a:r>
                      <a:endParaRPr lang="en-US" sz="2800" b="1" u="sng"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60.7</a:t>
                      </a:r>
                      <a:endParaRPr lang="en-US" sz="2800" b="1" u="sng" dirty="0">
                        <a:solidFill>
                          <a:schemeClr val="bg2">
                            <a:lumMod val="10000"/>
                          </a:schemeClr>
                        </a:solidFill>
                        <a:latin typeface="Colfax" panose="020B0304000000010002" pitchFamily="34" charset="0"/>
                      </a:endParaRPr>
                    </a:p>
                  </a:txBody>
                  <a:tcPr>
                    <a:lnL w="12700" cmpd="sng">
                      <a:noFill/>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24402104"/>
                  </a:ext>
                </a:extLst>
              </a:tr>
              <a:tr h="521254">
                <a:tc>
                  <a:txBody>
                    <a:bodyPr/>
                    <a:lstStyle/>
                    <a:p>
                      <a:r>
                        <a:rPr lang="en-US" altLang="zh-CN" sz="2800" b="1" u="none" dirty="0">
                          <a:solidFill>
                            <a:schemeClr val="bg2">
                              <a:lumMod val="10000"/>
                            </a:schemeClr>
                          </a:solidFill>
                          <a:latin typeface="Colfax" panose="020B0304000000010002" pitchFamily="34" charset="0"/>
                        </a:rPr>
                        <a:t>LLM-URL</a:t>
                      </a:r>
                      <a:r>
                        <a:rPr lang="zh-CN" altLang="en-US" sz="2800" b="1" u="none" dirty="0">
                          <a:solidFill>
                            <a:schemeClr val="bg2">
                              <a:lumMod val="10000"/>
                            </a:schemeClr>
                          </a:solidFill>
                          <a:latin typeface="Colfax" panose="020B0304000000010002" pitchFamily="34" charset="0"/>
                        </a:rPr>
                        <a:t> </a:t>
                      </a:r>
                      <a:r>
                        <a:rPr lang="en-US" altLang="zh-CN" sz="2800" b="1" u="none" dirty="0">
                          <a:solidFill>
                            <a:schemeClr val="bg2">
                              <a:lumMod val="10000"/>
                            </a:schemeClr>
                          </a:solidFill>
                          <a:latin typeface="Colfax" panose="020B0304000000010002" pitchFamily="34" charset="0"/>
                        </a:rPr>
                        <a:t>(zero-shot)</a:t>
                      </a:r>
                      <a:endParaRPr lang="en-US" sz="2800" b="1" u="none"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R w="12700" cmpd="sng">
                      <a:noFill/>
                    </a:lnR>
                    <a:lnT w="381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28.1</a:t>
                      </a:r>
                      <a:endParaRPr lang="en-US" sz="2800" b="1" u="sng" dirty="0">
                        <a:solidFill>
                          <a:schemeClr val="bg2">
                            <a:lumMod val="10000"/>
                          </a:schemeClr>
                        </a:solidFill>
                        <a:latin typeface="Colfax" panose="020B0304000000010002" pitchFamily="34" charset="0"/>
                      </a:endParaRPr>
                    </a:p>
                  </a:txBody>
                  <a:tcPr>
                    <a:lnL w="12700" cmpd="sng">
                      <a:noFill/>
                    </a:lnL>
                    <a:lnR w="12700" cmpd="sng">
                      <a:noFill/>
                    </a:lnR>
                    <a:lnT w="381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26.4</a:t>
                      </a:r>
                      <a:endParaRPr lang="en-US" sz="2800" b="1" u="sng" dirty="0">
                        <a:solidFill>
                          <a:schemeClr val="bg2">
                            <a:lumMod val="10000"/>
                          </a:schemeClr>
                        </a:solidFill>
                        <a:latin typeface="Colfax" panose="020B0304000000010002" pitchFamily="34" charset="0"/>
                      </a:endParaRPr>
                    </a:p>
                  </a:txBody>
                  <a:tcPr>
                    <a:lnL w="12700" cmpd="sng">
                      <a:noFill/>
                    </a:lnL>
                    <a:lnR w="12700" cmpd="sng">
                      <a:noFill/>
                    </a:lnR>
                    <a:lnT w="381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60.1</a:t>
                      </a:r>
                      <a:endParaRPr lang="en-US" sz="2800" b="1" u="sng" dirty="0">
                        <a:solidFill>
                          <a:schemeClr val="bg2">
                            <a:lumMod val="10000"/>
                          </a:schemeClr>
                        </a:solidFill>
                        <a:latin typeface="Colfax" panose="020B0304000000010002" pitchFamily="34" charset="0"/>
                      </a:endParaRPr>
                    </a:p>
                  </a:txBody>
                  <a:tcPr>
                    <a:lnL w="12700" cmpd="sng">
                      <a:noFill/>
                    </a:lnL>
                    <a:lnR w="38100" cap="flat" cmpd="sng" algn="ctr">
                      <a:solidFill>
                        <a:schemeClr val="accent6"/>
                      </a:solidFill>
                      <a:prstDash val="solid"/>
                      <a:round/>
                      <a:headEnd type="none" w="med" len="med"/>
                      <a:tailEnd type="none" w="med" len="med"/>
                    </a:lnR>
                    <a:lnT w="381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2388182"/>
                  </a:ext>
                </a:extLst>
              </a:tr>
              <a:tr h="521254">
                <a:tc>
                  <a:txBody>
                    <a:bodyPr/>
                    <a:lstStyle/>
                    <a:p>
                      <a:r>
                        <a:rPr lang="en-US" altLang="zh-CN" sz="2800" b="1" u="none" dirty="0" err="1">
                          <a:solidFill>
                            <a:schemeClr val="bg2">
                              <a:lumMod val="10000"/>
                            </a:schemeClr>
                          </a:solidFill>
                          <a:latin typeface="Colfax" panose="020B0304000000010002" pitchFamily="34" charset="0"/>
                        </a:rPr>
                        <a:t>GenRead</a:t>
                      </a:r>
                      <a:r>
                        <a:rPr lang="zh-CN" altLang="en-US" sz="2800" b="1" u="none" dirty="0">
                          <a:solidFill>
                            <a:schemeClr val="bg2">
                              <a:lumMod val="10000"/>
                            </a:schemeClr>
                          </a:solidFill>
                          <a:latin typeface="Colfax" panose="020B0304000000010002" pitchFamily="34" charset="0"/>
                        </a:rPr>
                        <a:t> </a:t>
                      </a:r>
                      <a:r>
                        <a:rPr lang="en-US" altLang="zh-CN" sz="2800" b="1" u="none" dirty="0">
                          <a:solidFill>
                            <a:schemeClr val="bg2">
                              <a:lumMod val="10000"/>
                            </a:schemeClr>
                          </a:solidFill>
                          <a:latin typeface="Colfax" panose="020B0304000000010002" pitchFamily="34" charset="0"/>
                        </a:rPr>
                        <a:t>(zero-shot)</a:t>
                      </a:r>
                      <a:endParaRPr lang="en-US" sz="2800" b="1" u="none"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none" dirty="0">
                          <a:solidFill>
                            <a:schemeClr val="bg2">
                              <a:lumMod val="10000"/>
                            </a:schemeClr>
                          </a:solidFill>
                          <a:latin typeface="Colfax" panose="020B0304000000010002" pitchFamily="34" charset="0"/>
                        </a:rPr>
                        <a:t>24.8</a:t>
                      </a:r>
                      <a:endParaRPr lang="en-US" sz="2800" b="1" u="none"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none" dirty="0">
                          <a:solidFill>
                            <a:schemeClr val="bg2">
                              <a:lumMod val="10000"/>
                            </a:schemeClr>
                          </a:solidFill>
                          <a:latin typeface="Colfax" panose="020B0304000000010002" pitchFamily="34" charset="0"/>
                        </a:rPr>
                        <a:t>28.2</a:t>
                      </a:r>
                      <a:endParaRPr lang="en-US" sz="2800" b="1" u="none"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none" dirty="0">
                          <a:solidFill>
                            <a:schemeClr val="bg2">
                              <a:lumMod val="10000"/>
                            </a:schemeClr>
                          </a:solidFill>
                          <a:latin typeface="Colfax" panose="020B0304000000010002" pitchFamily="34" charset="0"/>
                        </a:rPr>
                        <a:t>59.3</a:t>
                      </a:r>
                      <a:endParaRPr lang="en-US" sz="2800" b="1" u="none"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2">
                              <a:lumMod val="10000"/>
                            </a:schemeClr>
                          </a:solidFill>
                          <a:latin typeface="Colfax" panose="020B0304000000010002" pitchFamily="34" charset="0"/>
                        </a:rPr>
                        <a:t>PaLM</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(540B)</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19.0</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24.7</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56.7</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err="1">
                          <a:solidFill>
                            <a:schemeClr val="bg2">
                              <a:lumMod val="10000"/>
                            </a:schemeClr>
                          </a:solidFill>
                          <a:latin typeface="Colfax" panose="020B0304000000010002" pitchFamily="34" charset="0"/>
                        </a:rPr>
                        <a:t>InstructGPT</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18.6</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20.9</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52.6</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grpSp>
        <p:nvGrpSpPr>
          <p:cNvPr id="22" name="Group 21">
            <a:extLst>
              <a:ext uri="{FF2B5EF4-FFF2-40B4-BE49-F238E27FC236}">
                <a16:creationId xmlns:a16="http://schemas.microsoft.com/office/drawing/2014/main" id="{7CB2A146-E313-3EE9-ECB1-895422EBE16F}"/>
              </a:ext>
            </a:extLst>
          </p:cNvPr>
          <p:cNvGrpSpPr>
            <a:grpSpLocks noChangeAspect="1"/>
          </p:cNvGrpSpPr>
          <p:nvPr/>
        </p:nvGrpSpPr>
        <p:grpSpPr>
          <a:xfrm>
            <a:off x="1373216" y="2126283"/>
            <a:ext cx="4063121" cy="2743200"/>
            <a:chOff x="8904470" y="2207465"/>
            <a:chExt cx="6545191" cy="4418960"/>
          </a:xfrm>
        </p:grpSpPr>
        <p:sp>
          <p:nvSpPr>
            <p:cNvPr id="23" name="Rectangle 22">
              <a:extLst>
                <a:ext uri="{FF2B5EF4-FFF2-40B4-BE49-F238E27FC236}">
                  <a16:creationId xmlns:a16="http://schemas.microsoft.com/office/drawing/2014/main" id="{6407D4F6-9307-FA92-3AC7-9E77D7FE80D9}"/>
                </a:ext>
              </a:extLst>
            </p:cNvPr>
            <p:cNvSpPr/>
            <p:nvPr/>
          </p:nvSpPr>
          <p:spPr>
            <a:xfrm>
              <a:off x="11375342" y="3595769"/>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24" name="Rectangle 23">
              <a:extLst>
                <a:ext uri="{FF2B5EF4-FFF2-40B4-BE49-F238E27FC236}">
                  <a16:creationId xmlns:a16="http://schemas.microsoft.com/office/drawing/2014/main" id="{CEC76DE6-1211-6F19-CA8D-F6C06F718794}"/>
                </a:ext>
              </a:extLst>
            </p:cNvPr>
            <p:cNvSpPr/>
            <p:nvPr/>
          </p:nvSpPr>
          <p:spPr>
            <a:xfrm>
              <a:off x="8904470" y="4439506"/>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Input</a:t>
              </a:r>
              <a:endParaRPr lang="en-US" sz="1800" dirty="0">
                <a:latin typeface="Helvetica Neue"/>
                <a:cs typeface="Helvetica Neue"/>
              </a:endParaRPr>
            </a:p>
          </p:txBody>
        </p:sp>
        <p:sp>
          <p:nvSpPr>
            <p:cNvPr id="25" name="Rectangle 24">
              <a:extLst>
                <a:ext uri="{FF2B5EF4-FFF2-40B4-BE49-F238E27FC236}">
                  <a16:creationId xmlns:a16="http://schemas.microsoft.com/office/drawing/2014/main" id="{529E18BD-7198-E234-5088-9AFB958AD202}"/>
                </a:ext>
              </a:extLst>
            </p:cNvPr>
            <p:cNvSpPr/>
            <p:nvPr/>
          </p:nvSpPr>
          <p:spPr>
            <a:xfrm>
              <a:off x="13785730" y="4439506"/>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Output</a:t>
              </a:r>
              <a:endParaRPr lang="en-US" sz="1800" dirty="0">
                <a:latin typeface="Helvetica Neue"/>
                <a:cs typeface="Helvetica Neue"/>
              </a:endParaRPr>
            </a:p>
          </p:txBody>
        </p:sp>
        <p:sp>
          <p:nvSpPr>
            <p:cNvPr id="26" name="Rounded Rectangle 25">
              <a:extLst>
                <a:ext uri="{FF2B5EF4-FFF2-40B4-BE49-F238E27FC236}">
                  <a16:creationId xmlns:a16="http://schemas.microsoft.com/office/drawing/2014/main" id="{B18AA6B5-6075-68EB-1E2B-36362B09BDA7}"/>
                </a:ext>
              </a:extLst>
            </p:cNvPr>
            <p:cNvSpPr/>
            <p:nvPr/>
          </p:nvSpPr>
          <p:spPr>
            <a:xfrm>
              <a:off x="10333663" y="2207465"/>
              <a:ext cx="1504349" cy="825831"/>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rgbClr val="FFFFFF"/>
                  </a:solidFill>
                  <a:latin typeface="Helvetica Neue"/>
                  <a:cs typeface="Helvetica Neue"/>
                </a:rPr>
                <a:t>GPT-3</a:t>
              </a:r>
            </a:p>
          </p:txBody>
        </p:sp>
        <p:sp>
          <p:nvSpPr>
            <p:cNvPr id="27" name="Rounded Rectangle 26">
              <a:extLst>
                <a:ext uri="{FF2B5EF4-FFF2-40B4-BE49-F238E27FC236}">
                  <a16:creationId xmlns:a16="http://schemas.microsoft.com/office/drawing/2014/main" id="{A27E5941-0E90-E2C3-0244-F95317DEA412}"/>
                </a:ext>
              </a:extLst>
            </p:cNvPr>
            <p:cNvSpPr/>
            <p:nvPr/>
          </p:nvSpPr>
          <p:spPr>
            <a:xfrm>
              <a:off x="11347327" y="5800594"/>
              <a:ext cx="1877018" cy="825831"/>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chemeClr val="bg1"/>
                  </a:solidFill>
                  <a:latin typeface="Helvetica Neue"/>
                  <a:cs typeface="Helvetica Neue"/>
                </a:rPr>
                <a:t>GPT-3</a:t>
              </a:r>
            </a:p>
          </p:txBody>
        </p:sp>
        <p:cxnSp>
          <p:nvCxnSpPr>
            <p:cNvPr id="28" name="Straight Arrow Connector 27">
              <a:extLst>
                <a:ext uri="{FF2B5EF4-FFF2-40B4-BE49-F238E27FC236}">
                  <a16:creationId xmlns:a16="http://schemas.microsoft.com/office/drawing/2014/main" id="{FD8920A6-E777-C478-85F6-573C3A8561C6}"/>
                </a:ext>
              </a:extLst>
            </p:cNvPr>
            <p:cNvCxnSpPr>
              <a:cxnSpLocks/>
              <a:stCxn id="23" idx="2"/>
              <a:endCxn id="27" idx="0"/>
            </p:cNvCxnSpPr>
            <p:nvPr/>
          </p:nvCxnSpPr>
          <p:spPr>
            <a:xfrm>
              <a:off x="12283508" y="5394296"/>
              <a:ext cx="2328" cy="40629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3D538A08-C61B-4365-36D7-78E375CF025D}"/>
                </a:ext>
              </a:extLst>
            </p:cNvPr>
            <p:cNvCxnSpPr>
              <a:cxnSpLocks/>
              <a:stCxn id="24" idx="2"/>
              <a:endCxn id="27" idx="1"/>
            </p:cNvCxnSpPr>
            <p:nvPr/>
          </p:nvCxnSpPr>
          <p:spPr>
            <a:xfrm rot="16200000" flipH="1">
              <a:off x="10183281" y="5049464"/>
              <a:ext cx="823744" cy="150434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A637AF52-E211-5498-6642-C77481CE041C}"/>
                </a:ext>
              </a:extLst>
            </p:cNvPr>
            <p:cNvCxnSpPr>
              <a:cxnSpLocks/>
              <a:stCxn id="27" idx="3"/>
              <a:endCxn id="25" idx="2"/>
            </p:cNvCxnSpPr>
            <p:nvPr/>
          </p:nvCxnSpPr>
          <p:spPr>
            <a:xfrm flipV="1">
              <a:off x="13224345" y="5389766"/>
              <a:ext cx="1393351" cy="82374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1FCFC9B6-B69D-208A-A176-140A55362D47}"/>
                </a:ext>
              </a:extLst>
            </p:cNvPr>
            <p:cNvSpPr/>
            <p:nvPr/>
          </p:nvSpPr>
          <p:spPr>
            <a:xfrm>
              <a:off x="11303609" y="3516339"/>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32" name="Rectangle 31">
              <a:extLst>
                <a:ext uri="{FF2B5EF4-FFF2-40B4-BE49-F238E27FC236}">
                  <a16:creationId xmlns:a16="http://schemas.microsoft.com/office/drawing/2014/main" id="{A97A0F39-0353-2EFD-9DC1-A6C140DFAC92}"/>
                </a:ext>
              </a:extLst>
            </p:cNvPr>
            <p:cNvSpPr/>
            <p:nvPr/>
          </p:nvSpPr>
          <p:spPr>
            <a:xfrm>
              <a:off x="11236330" y="3439255"/>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b="1" dirty="0">
                  <a:solidFill>
                    <a:schemeClr val="bg2">
                      <a:lumMod val="10000"/>
                    </a:schemeClr>
                  </a:solidFill>
                  <a:latin typeface="Helvetica Neue"/>
                  <a:cs typeface="Helvetica Neue"/>
                </a:rPr>
                <a:t>Generated</a:t>
              </a:r>
              <a:r>
                <a:rPr lang="zh-CN" altLang="en-US" sz="1400" b="1" dirty="0">
                  <a:solidFill>
                    <a:schemeClr val="bg2">
                      <a:lumMod val="10000"/>
                    </a:schemeClr>
                  </a:solidFill>
                  <a:latin typeface="Helvetica Neue"/>
                  <a:cs typeface="Helvetica Neue"/>
                </a:rPr>
                <a:t> </a:t>
              </a:r>
              <a:r>
                <a:rPr lang="en-US" altLang="zh-CN" sz="1400" b="1" dirty="0">
                  <a:solidFill>
                    <a:schemeClr val="bg2">
                      <a:lumMod val="10000"/>
                    </a:schemeClr>
                  </a:solidFill>
                  <a:latin typeface="Helvetica Neue"/>
                  <a:cs typeface="Helvetica Neue"/>
                </a:rPr>
                <a:t>passages</a:t>
              </a:r>
              <a:endParaRPr lang="en-US" sz="1400" b="1" dirty="0">
                <a:solidFill>
                  <a:schemeClr val="bg2">
                    <a:lumMod val="10000"/>
                  </a:schemeClr>
                </a:solidFill>
                <a:latin typeface="Helvetica Neue"/>
                <a:cs typeface="Helvetica Neue"/>
              </a:endParaRPr>
            </a:p>
          </p:txBody>
        </p:sp>
        <p:cxnSp>
          <p:nvCxnSpPr>
            <p:cNvPr id="33" name="Elbow Connector 32">
              <a:extLst>
                <a:ext uri="{FF2B5EF4-FFF2-40B4-BE49-F238E27FC236}">
                  <a16:creationId xmlns:a16="http://schemas.microsoft.com/office/drawing/2014/main" id="{E99AFE88-F44C-E95B-897F-662DE435176C}"/>
                </a:ext>
              </a:extLst>
            </p:cNvPr>
            <p:cNvCxnSpPr>
              <a:cxnSpLocks/>
              <a:stCxn id="24" idx="0"/>
              <a:endCxn id="26" idx="1"/>
            </p:cNvCxnSpPr>
            <p:nvPr/>
          </p:nvCxnSpPr>
          <p:spPr>
            <a:xfrm rot="5400000" flipH="1" flipV="1">
              <a:off x="9178759" y="3284603"/>
              <a:ext cx="1819124" cy="490685"/>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60ABB67E-7359-8C4E-A947-771561DF66A6}"/>
                </a:ext>
              </a:extLst>
            </p:cNvPr>
            <p:cNvCxnSpPr>
              <a:cxnSpLocks/>
              <a:stCxn id="26" idx="3"/>
              <a:endCxn id="32" idx="0"/>
            </p:cNvCxnSpPr>
            <p:nvPr/>
          </p:nvCxnSpPr>
          <p:spPr>
            <a:xfrm>
              <a:off x="11838012" y="2620381"/>
              <a:ext cx="306484" cy="81887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3DA3B5B7-13C4-6AB6-D644-03162372BE2B}"/>
              </a:ext>
            </a:extLst>
          </p:cNvPr>
          <p:cNvSpPr/>
          <p:nvPr/>
        </p:nvSpPr>
        <p:spPr>
          <a:xfrm>
            <a:off x="6034761" y="3501302"/>
            <a:ext cx="1165214" cy="58990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Input</a:t>
            </a:r>
            <a:endParaRPr lang="en-US" sz="1800" dirty="0">
              <a:latin typeface="Helvetica Neue"/>
              <a:cs typeface="Helvetica Neue"/>
            </a:endParaRPr>
          </a:p>
        </p:txBody>
      </p:sp>
      <p:sp>
        <p:nvSpPr>
          <p:cNvPr id="40" name="Rectangle 39">
            <a:extLst>
              <a:ext uri="{FF2B5EF4-FFF2-40B4-BE49-F238E27FC236}">
                <a16:creationId xmlns:a16="http://schemas.microsoft.com/office/drawing/2014/main" id="{AE27AA76-FC9D-9926-C406-CD8E3D5B9353}"/>
              </a:ext>
            </a:extLst>
          </p:cNvPr>
          <p:cNvSpPr/>
          <p:nvPr/>
        </p:nvSpPr>
        <p:spPr>
          <a:xfrm>
            <a:off x="9064948" y="3501302"/>
            <a:ext cx="1032934" cy="58990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Output</a:t>
            </a:r>
            <a:endParaRPr lang="en-US" sz="1800" dirty="0">
              <a:latin typeface="Helvetica Neue"/>
              <a:cs typeface="Helvetica Neue"/>
            </a:endParaRPr>
          </a:p>
        </p:txBody>
      </p:sp>
      <p:sp>
        <p:nvSpPr>
          <p:cNvPr id="41" name="Rounded Rectangle 40">
            <a:extLst>
              <a:ext uri="{FF2B5EF4-FFF2-40B4-BE49-F238E27FC236}">
                <a16:creationId xmlns:a16="http://schemas.microsoft.com/office/drawing/2014/main" id="{CC274990-67F5-ED39-5A20-755C23E55B1C}"/>
              </a:ext>
            </a:extLst>
          </p:cNvPr>
          <p:cNvSpPr/>
          <p:nvPr/>
        </p:nvSpPr>
        <p:spPr>
          <a:xfrm>
            <a:off x="6921975" y="2115697"/>
            <a:ext cx="933869" cy="512659"/>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rgbClr val="FFFFFF"/>
                </a:solidFill>
                <a:latin typeface="Helvetica Neue"/>
                <a:cs typeface="Helvetica Neue"/>
              </a:rPr>
              <a:t>GPT-3</a:t>
            </a:r>
          </a:p>
        </p:txBody>
      </p:sp>
      <p:sp>
        <p:nvSpPr>
          <p:cNvPr id="42" name="Rounded Rectangle 41">
            <a:extLst>
              <a:ext uri="{FF2B5EF4-FFF2-40B4-BE49-F238E27FC236}">
                <a16:creationId xmlns:a16="http://schemas.microsoft.com/office/drawing/2014/main" id="{55F03895-0560-F454-FA77-50C4BF26F39A}"/>
              </a:ext>
            </a:extLst>
          </p:cNvPr>
          <p:cNvSpPr/>
          <p:nvPr/>
        </p:nvSpPr>
        <p:spPr>
          <a:xfrm>
            <a:off x="7551237" y="4346238"/>
            <a:ext cx="1165214" cy="512659"/>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chemeClr val="bg1"/>
                </a:solidFill>
                <a:latin typeface="Helvetica Neue"/>
                <a:cs typeface="Helvetica Neue"/>
              </a:rPr>
              <a:t>GPT-3</a:t>
            </a:r>
          </a:p>
        </p:txBody>
      </p:sp>
      <p:cxnSp>
        <p:nvCxnSpPr>
          <p:cNvPr id="43" name="Straight Arrow Connector 42">
            <a:extLst>
              <a:ext uri="{FF2B5EF4-FFF2-40B4-BE49-F238E27FC236}">
                <a16:creationId xmlns:a16="http://schemas.microsoft.com/office/drawing/2014/main" id="{79AC268A-FF63-1095-095D-7C668250F76B}"/>
              </a:ext>
            </a:extLst>
          </p:cNvPr>
          <p:cNvCxnSpPr>
            <a:cxnSpLocks/>
            <a:stCxn id="41" idx="3"/>
          </p:cNvCxnSpPr>
          <p:nvPr/>
        </p:nvCxnSpPr>
        <p:spPr>
          <a:xfrm flipV="1">
            <a:off x="7855844" y="2372026"/>
            <a:ext cx="344140" cy="1"/>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DA876E25-5131-6BCF-FCE4-0E1BB9DFD50C}"/>
              </a:ext>
            </a:extLst>
          </p:cNvPr>
          <p:cNvCxnSpPr>
            <a:cxnSpLocks/>
            <a:stCxn id="39" idx="2"/>
            <a:endCxn id="42" idx="1"/>
          </p:cNvCxnSpPr>
          <p:nvPr/>
        </p:nvCxnSpPr>
        <p:spPr>
          <a:xfrm rot="16200000" flipH="1">
            <a:off x="6828621" y="3879952"/>
            <a:ext cx="511363" cy="933869"/>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9BC893E8-ACE7-4062-F8A0-A1806060ED88}"/>
              </a:ext>
            </a:extLst>
          </p:cNvPr>
          <p:cNvCxnSpPr>
            <a:cxnSpLocks/>
            <a:stCxn id="42" idx="3"/>
            <a:endCxn id="40" idx="2"/>
          </p:cNvCxnSpPr>
          <p:nvPr/>
        </p:nvCxnSpPr>
        <p:spPr>
          <a:xfrm flipV="1">
            <a:off x="8716451" y="4091204"/>
            <a:ext cx="864964" cy="511363"/>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165EFDF7-D951-B6E8-0A84-1222BA324133}"/>
              </a:ext>
            </a:extLst>
          </p:cNvPr>
          <p:cNvCxnSpPr>
            <a:cxnSpLocks/>
            <a:stCxn id="39" idx="0"/>
            <a:endCxn id="41" idx="1"/>
          </p:cNvCxnSpPr>
          <p:nvPr/>
        </p:nvCxnSpPr>
        <p:spPr>
          <a:xfrm rot="5400000" flipH="1" flipV="1">
            <a:off x="6205034" y="2784362"/>
            <a:ext cx="1129275" cy="304607"/>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5E8D19D2-013F-29B3-B1F9-765504FE80ED}"/>
              </a:ext>
            </a:extLst>
          </p:cNvPr>
          <p:cNvCxnSpPr>
            <a:cxnSpLocks/>
            <a:stCxn id="64" idx="2"/>
            <a:endCxn id="42" idx="0"/>
          </p:cNvCxnSpPr>
          <p:nvPr/>
        </p:nvCxnSpPr>
        <p:spPr>
          <a:xfrm rot="5400000">
            <a:off x="9285961" y="1668114"/>
            <a:ext cx="1526007" cy="3830240"/>
          </a:xfrm>
          <a:prstGeom prst="bentConnector3">
            <a:avLst>
              <a:gd name="adj1" fmla="val 21288"/>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3FF3B39A-DDF7-59D0-C082-0280FD3ABB8D}"/>
              </a:ext>
            </a:extLst>
          </p:cNvPr>
          <p:cNvSpPr/>
          <p:nvPr/>
        </p:nvSpPr>
        <p:spPr>
          <a:xfrm>
            <a:off x="8286280" y="2173534"/>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56" name="Rectangle 55">
            <a:extLst>
              <a:ext uri="{FF2B5EF4-FFF2-40B4-BE49-F238E27FC236}">
                <a16:creationId xmlns:a16="http://schemas.microsoft.com/office/drawing/2014/main" id="{70CC8BE9-6258-689E-53CA-0D5BC0B665A2}"/>
              </a:ext>
            </a:extLst>
          </p:cNvPr>
          <p:cNvSpPr/>
          <p:nvPr/>
        </p:nvSpPr>
        <p:spPr>
          <a:xfrm>
            <a:off x="8241750" y="2124225"/>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57" name="Rectangle 56">
            <a:extLst>
              <a:ext uri="{FF2B5EF4-FFF2-40B4-BE49-F238E27FC236}">
                <a16:creationId xmlns:a16="http://schemas.microsoft.com/office/drawing/2014/main" id="{396422BF-6792-67E0-D4FB-55B4F8490DF9}"/>
              </a:ext>
            </a:extLst>
          </p:cNvPr>
          <p:cNvSpPr/>
          <p:nvPr/>
        </p:nvSpPr>
        <p:spPr>
          <a:xfrm>
            <a:off x="8199984" y="2076373"/>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b="1" dirty="0">
                <a:solidFill>
                  <a:srgbClr val="C00000"/>
                </a:solidFill>
                <a:latin typeface="Helvetica Neue"/>
                <a:cs typeface="Helvetica Neue"/>
              </a:rPr>
              <a:t>Generated</a:t>
            </a:r>
            <a:r>
              <a:rPr lang="zh-CN" altLang="en-US" sz="1400" b="1" dirty="0">
                <a:solidFill>
                  <a:srgbClr val="C00000"/>
                </a:solidFill>
                <a:latin typeface="Helvetica Neue"/>
                <a:cs typeface="Helvetica Neue"/>
              </a:rPr>
              <a:t> </a:t>
            </a:r>
            <a:r>
              <a:rPr lang="en-US" altLang="zh-CN" sz="1400" b="1" dirty="0">
                <a:solidFill>
                  <a:srgbClr val="C00000"/>
                </a:solidFill>
                <a:latin typeface="Helvetica Neue"/>
                <a:cs typeface="Helvetica Neue"/>
              </a:rPr>
              <a:t>URLs</a:t>
            </a:r>
            <a:endParaRPr lang="en-US" sz="1400" b="1" dirty="0">
              <a:solidFill>
                <a:srgbClr val="C00000"/>
              </a:solidFill>
              <a:latin typeface="Helvetica Neue"/>
              <a:cs typeface="Helvetica Neue"/>
            </a:endParaRPr>
          </a:p>
        </p:txBody>
      </p:sp>
      <p:sp>
        <p:nvSpPr>
          <p:cNvPr id="58" name="Rectangle 57">
            <a:extLst>
              <a:ext uri="{FF2B5EF4-FFF2-40B4-BE49-F238E27FC236}">
                <a16:creationId xmlns:a16="http://schemas.microsoft.com/office/drawing/2014/main" id="{D3D34879-B7D7-07E1-E3BF-F226FC90612F}"/>
              </a:ext>
            </a:extLst>
          </p:cNvPr>
          <p:cNvSpPr/>
          <p:nvPr/>
        </p:nvSpPr>
        <p:spPr>
          <a:xfrm>
            <a:off x="9671665" y="2127745"/>
            <a:ext cx="1339978" cy="58990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Wikipedia</a:t>
            </a:r>
            <a:endParaRPr lang="en-US" sz="1800" dirty="0">
              <a:latin typeface="Helvetica Neue"/>
              <a:cs typeface="Helvetica Neue"/>
            </a:endParaRPr>
          </a:p>
        </p:txBody>
      </p:sp>
      <p:cxnSp>
        <p:nvCxnSpPr>
          <p:cNvPr id="59" name="Straight Arrow Connector 58">
            <a:extLst>
              <a:ext uri="{FF2B5EF4-FFF2-40B4-BE49-F238E27FC236}">
                <a16:creationId xmlns:a16="http://schemas.microsoft.com/office/drawing/2014/main" id="{9CF609CD-334B-535B-986C-A4F48CCCFCA1}"/>
              </a:ext>
            </a:extLst>
          </p:cNvPr>
          <p:cNvCxnSpPr>
            <a:cxnSpLocks/>
            <a:stCxn id="56" idx="3"/>
            <a:endCxn id="58" idx="1"/>
          </p:cNvCxnSpPr>
          <p:nvPr/>
        </p:nvCxnSpPr>
        <p:spPr>
          <a:xfrm>
            <a:off x="9369291" y="2419176"/>
            <a:ext cx="302374" cy="352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536FD245-F45D-295A-B6B1-78962FA0C70F}"/>
              </a:ext>
            </a:extLst>
          </p:cNvPr>
          <p:cNvSpPr/>
          <p:nvPr/>
        </p:nvSpPr>
        <p:spPr>
          <a:xfrm>
            <a:off x="11400313" y="2230329"/>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65" name="Rectangle 64">
            <a:extLst>
              <a:ext uri="{FF2B5EF4-FFF2-40B4-BE49-F238E27FC236}">
                <a16:creationId xmlns:a16="http://schemas.microsoft.com/office/drawing/2014/main" id="{AC84774D-A41D-F1B7-6FDA-FC64FBAB6CB4}"/>
              </a:ext>
            </a:extLst>
          </p:cNvPr>
          <p:cNvSpPr/>
          <p:nvPr/>
        </p:nvSpPr>
        <p:spPr>
          <a:xfrm>
            <a:off x="11355783" y="2181020"/>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66" name="Rectangle 65">
            <a:extLst>
              <a:ext uri="{FF2B5EF4-FFF2-40B4-BE49-F238E27FC236}">
                <a16:creationId xmlns:a16="http://schemas.microsoft.com/office/drawing/2014/main" id="{ED593B6E-46AF-985C-E041-0B0660A0E4BA}"/>
              </a:ext>
            </a:extLst>
          </p:cNvPr>
          <p:cNvSpPr/>
          <p:nvPr/>
        </p:nvSpPr>
        <p:spPr>
          <a:xfrm>
            <a:off x="11314017" y="2133168"/>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b="1" dirty="0">
                <a:solidFill>
                  <a:schemeClr val="bg2">
                    <a:lumMod val="10000"/>
                  </a:schemeClr>
                </a:solidFill>
                <a:latin typeface="Helvetica Neue"/>
                <a:cs typeface="Helvetica Neue"/>
              </a:rPr>
              <a:t>Passages</a:t>
            </a:r>
            <a:endParaRPr lang="en-US" sz="1400" b="1" dirty="0">
              <a:solidFill>
                <a:schemeClr val="bg2">
                  <a:lumMod val="10000"/>
                </a:schemeClr>
              </a:solidFill>
              <a:latin typeface="Helvetica Neue"/>
              <a:cs typeface="Helvetica Neue"/>
            </a:endParaRPr>
          </a:p>
        </p:txBody>
      </p:sp>
      <p:cxnSp>
        <p:nvCxnSpPr>
          <p:cNvPr id="67" name="Straight Arrow Connector 66">
            <a:extLst>
              <a:ext uri="{FF2B5EF4-FFF2-40B4-BE49-F238E27FC236}">
                <a16:creationId xmlns:a16="http://schemas.microsoft.com/office/drawing/2014/main" id="{B4FDFE56-E496-33B0-143E-898302895944}"/>
              </a:ext>
            </a:extLst>
          </p:cNvPr>
          <p:cNvCxnSpPr>
            <a:cxnSpLocks/>
            <a:stCxn id="58" idx="3"/>
            <a:endCxn id="66" idx="1"/>
          </p:cNvCxnSpPr>
          <p:nvPr/>
        </p:nvCxnSpPr>
        <p:spPr>
          <a:xfrm>
            <a:off x="11011643" y="2422696"/>
            <a:ext cx="302374" cy="542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636FF82-C35E-4C4C-F658-AF963531130C}"/>
              </a:ext>
            </a:extLst>
          </p:cNvPr>
          <p:cNvSpPr txBox="1"/>
          <p:nvPr/>
        </p:nvSpPr>
        <p:spPr>
          <a:xfrm>
            <a:off x="10341654" y="3392131"/>
            <a:ext cx="5253515" cy="954107"/>
          </a:xfrm>
          <a:prstGeom prst="rect">
            <a:avLst/>
          </a:prstGeom>
          <a:noFill/>
        </p:spPr>
        <p:txBody>
          <a:bodyPr wrap="square">
            <a:spAutoFit/>
          </a:bodyPr>
          <a:lstStyle/>
          <a:p>
            <a:r>
              <a:rPr lang="en-US" altLang="zh-CN" sz="2800" dirty="0">
                <a:latin typeface="Colfax" panose="020B0304000000010002" pitchFamily="34" charset="0"/>
              </a:rPr>
              <a:t>“Question:</a:t>
            </a:r>
            <a:r>
              <a:rPr lang="zh-CN" altLang="en-US" sz="2800" dirty="0">
                <a:latin typeface="Colfax" panose="020B0304000000010002" pitchFamily="34" charset="0"/>
              </a:rPr>
              <a:t> </a:t>
            </a:r>
            <a:r>
              <a:rPr lang="en-US" altLang="zh-CN" sz="2800" dirty="0">
                <a:latin typeface="Colfax" panose="020B0304000000010002" pitchFamily="34" charset="0"/>
              </a:rPr>
              <a:t>[Q].</a:t>
            </a:r>
            <a:r>
              <a:rPr lang="zh-CN" altLang="en-US" sz="2800" dirty="0">
                <a:latin typeface="Colfax" panose="020B0304000000010002" pitchFamily="34" charset="0"/>
              </a:rPr>
              <a:t> </a:t>
            </a:r>
            <a:r>
              <a:rPr lang="en-US" altLang="zh-CN" sz="2800" dirty="0">
                <a:solidFill>
                  <a:srgbClr val="C00000"/>
                </a:solidFill>
                <a:latin typeface="Colfax" panose="020B0304000000010002" pitchFamily="34" charset="0"/>
              </a:rPr>
              <a:t>Which</a:t>
            </a:r>
            <a:r>
              <a:rPr lang="zh-CN" altLang="en-US" sz="2800" dirty="0">
                <a:solidFill>
                  <a:srgbClr val="C00000"/>
                </a:solidFill>
                <a:latin typeface="Colfax" panose="020B0304000000010002" pitchFamily="34" charset="0"/>
              </a:rPr>
              <a:t> </a:t>
            </a:r>
            <a:r>
              <a:rPr lang="en-US" altLang="zh-CN" sz="2800" dirty="0">
                <a:solidFill>
                  <a:srgbClr val="C00000"/>
                </a:solidFill>
                <a:latin typeface="Colfax" panose="020B0304000000010002" pitchFamily="34" charset="0"/>
              </a:rPr>
              <a:t>[k]</a:t>
            </a:r>
            <a:r>
              <a:rPr lang="zh-CN" altLang="en-US" sz="2800" dirty="0">
                <a:solidFill>
                  <a:srgbClr val="C00000"/>
                </a:solidFill>
                <a:latin typeface="Colfax" panose="020B0304000000010002" pitchFamily="34" charset="0"/>
              </a:rPr>
              <a:t> </a:t>
            </a:r>
            <a:r>
              <a:rPr lang="en-US" altLang="zh-CN" sz="2800" dirty="0">
                <a:solidFill>
                  <a:srgbClr val="C00000"/>
                </a:solidFill>
                <a:latin typeface="Colfax" panose="020B0304000000010002" pitchFamily="34" charset="0"/>
              </a:rPr>
              <a:t>URLs</a:t>
            </a:r>
            <a:r>
              <a:rPr lang="zh-CN" altLang="en-US" sz="2800" dirty="0">
                <a:solidFill>
                  <a:srgbClr val="C00000"/>
                </a:solidFill>
                <a:latin typeface="Colfax" panose="020B0304000000010002" pitchFamily="34" charset="0"/>
              </a:rPr>
              <a:t> </a:t>
            </a:r>
            <a:r>
              <a:rPr lang="en-US" altLang="zh-CN" sz="2800" dirty="0">
                <a:latin typeface="Colfax" panose="020B0304000000010002" pitchFamily="34" charset="0"/>
              </a:rPr>
              <a:t>would</a:t>
            </a:r>
            <a:r>
              <a:rPr lang="zh-CN" altLang="en-US" sz="2800" dirty="0">
                <a:latin typeface="Colfax" panose="020B0304000000010002" pitchFamily="34" charset="0"/>
              </a:rPr>
              <a:t> </a:t>
            </a:r>
            <a:r>
              <a:rPr lang="en-US" altLang="zh-CN" sz="2800" dirty="0">
                <a:latin typeface="Colfax" panose="020B0304000000010002" pitchFamily="34" charset="0"/>
              </a:rPr>
              <a:t>have</a:t>
            </a:r>
            <a:r>
              <a:rPr lang="zh-CN" altLang="en-US" sz="2800" dirty="0">
                <a:latin typeface="Colfax" panose="020B0304000000010002" pitchFamily="34" charset="0"/>
              </a:rPr>
              <a:t> </a:t>
            </a:r>
            <a:r>
              <a:rPr lang="en-US" altLang="zh-CN" sz="2800" dirty="0">
                <a:latin typeface="Colfax" panose="020B0304000000010002" pitchFamily="34" charset="0"/>
              </a:rPr>
              <a:t>the</a:t>
            </a:r>
            <a:r>
              <a:rPr lang="zh-CN" altLang="en-US" sz="2800" dirty="0">
                <a:latin typeface="Colfax" panose="020B0304000000010002" pitchFamily="34" charset="0"/>
              </a:rPr>
              <a:t> </a:t>
            </a:r>
            <a:r>
              <a:rPr lang="en-US" altLang="zh-CN" sz="2800" dirty="0">
                <a:latin typeface="Colfax" panose="020B0304000000010002" pitchFamily="34" charset="0"/>
              </a:rPr>
              <a:t>answer?”</a:t>
            </a:r>
            <a:endParaRPr lang="en-US" sz="2800" dirty="0">
              <a:latin typeface="Colfax" panose="020B0304000000010002" pitchFamily="34" charset="0"/>
            </a:endParaRPr>
          </a:p>
        </p:txBody>
      </p:sp>
      <p:sp>
        <p:nvSpPr>
          <p:cNvPr id="77" name="TextBox 76">
            <a:extLst>
              <a:ext uri="{FF2B5EF4-FFF2-40B4-BE49-F238E27FC236}">
                <a16:creationId xmlns:a16="http://schemas.microsoft.com/office/drawing/2014/main" id="{297A7234-91AB-5131-5C3B-128BAA96C2A1}"/>
              </a:ext>
            </a:extLst>
          </p:cNvPr>
          <p:cNvSpPr txBox="1"/>
          <p:nvPr/>
        </p:nvSpPr>
        <p:spPr>
          <a:xfrm>
            <a:off x="2260430" y="4928240"/>
            <a:ext cx="2035870" cy="523220"/>
          </a:xfrm>
          <a:prstGeom prst="rect">
            <a:avLst/>
          </a:prstGeom>
          <a:noFill/>
        </p:spPr>
        <p:txBody>
          <a:bodyPr wrap="square">
            <a:spAutoFit/>
          </a:bodyPr>
          <a:lstStyle/>
          <a:p>
            <a:pPr algn="ctr"/>
            <a:r>
              <a:rPr lang="en-US" altLang="zh-CN" sz="2800" u="none" dirty="0" err="1">
                <a:solidFill>
                  <a:schemeClr val="bg2">
                    <a:lumMod val="10000"/>
                  </a:schemeClr>
                </a:solidFill>
                <a:latin typeface="Colfax" panose="020B0304000000010002" pitchFamily="34" charset="0"/>
              </a:rPr>
              <a:t>GenRead</a:t>
            </a:r>
            <a:endParaRPr lang="en-US" sz="2800" dirty="0"/>
          </a:p>
        </p:txBody>
      </p:sp>
      <p:sp>
        <p:nvSpPr>
          <p:cNvPr id="78" name="TextBox 77">
            <a:extLst>
              <a:ext uri="{FF2B5EF4-FFF2-40B4-BE49-F238E27FC236}">
                <a16:creationId xmlns:a16="http://schemas.microsoft.com/office/drawing/2014/main" id="{D04B2B05-D9E4-B8E1-10E3-F57BFFF4CEBE}"/>
              </a:ext>
            </a:extLst>
          </p:cNvPr>
          <p:cNvSpPr txBox="1"/>
          <p:nvPr/>
        </p:nvSpPr>
        <p:spPr>
          <a:xfrm>
            <a:off x="7084302" y="4928240"/>
            <a:ext cx="2035870" cy="523220"/>
          </a:xfrm>
          <a:prstGeom prst="rect">
            <a:avLst/>
          </a:prstGeom>
          <a:noFill/>
        </p:spPr>
        <p:txBody>
          <a:bodyPr wrap="square">
            <a:spAutoFit/>
          </a:bodyPr>
          <a:lstStyle/>
          <a:p>
            <a:pPr algn="ctr"/>
            <a:r>
              <a:rPr lang="en-US" altLang="zh-CN" sz="2800" u="none" dirty="0">
                <a:solidFill>
                  <a:schemeClr val="bg2">
                    <a:lumMod val="10000"/>
                  </a:schemeClr>
                </a:solidFill>
                <a:latin typeface="Colfax" panose="020B0304000000010002" pitchFamily="34" charset="0"/>
              </a:rPr>
              <a:t>LLM-URL</a:t>
            </a:r>
            <a:endParaRPr lang="en-US" sz="2800" dirty="0"/>
          </a:p>
        </p:txBody>
      </p:sp>
      <p:sp>
        <p:nvSpPr>
          <p:cNvPr id="5" name="Slide Number Placeholder 4">
            <a:extLst>
              <a:ext uri="{FF2B5EF4-FFF2-40B4-BE49-F238E27FC236}">
                <a16:creationId xmlns:a16="http://schemas.microsoft.com/office/drawing/2014/main" id="{56FB0819-9427-E7B8-5F67-899A50AEA0D2}"/>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sp>
        <p:nvSpPr>
          <p:cNvPr id="6" name="TextBox 5">
            <a:extLst>
              <a:ext uri="{FF2B5EF4-FFF2-40B4-BE49-F238E27FC236}">
                <a16:creationId xmlns:a16="http://schemas.microsoft.com/office/drawing/2014/main" id="{D4EB967E-6B5A-48BA-937A-E3122C4D4EDF}"/>
              </a:ext>
            </a:extLst>
          </p:cNvPr>
          <p:cNvSpPr txBox="1"/>
          <p:nvPr/>
        </p:nvSpPr>
        <p:spPr>
          <a:xfrm>
            <a:off x="12546692" y="2068516"/>
            <a:ext cx="4721163" cy="830997"/>
          </a:xfrm>
          <a:prstGeom prst="rect">
            <a:avLst/>
          </a:prstGeom>
          <a:noFill/>
        </p:spPr>
        <p:txBody>
          <a:bodyPr wrap="square">
            <a:spAutoFit/>
          </a:bodyPr>
          <a:lstStyle/>
          <a:p>
            <a:r>
              <a:rPr lang="en-US" altLang="zh-CN" sz="2400" dirty="0">
                <a:solidFill>
                  <a:srgbClr val="FF0000"/>
                </a:solidFill>
                <a:latin typeface="Colfax" panose="020B0304000000010002" pitchFamily="34" charset="0"/>
              </a:rPr>
              <a:t>90%</a:t>
            </a:r>
            <a:r>
              <a:rPr lang="zh-CN" altLang="en-US" sz="2400" dirty="0">
                <a:solidFill>
                  <a:srgbClr val="FF0000"/>
                </a:solidFill>
                <a:latin typeface="Colfax" panose="020B0304000000010002" pitchFamily="34" charset="0"/>
              </a:rPr>
              <a:t> </a:t>
            </a:r>
            <a:r>
              <a:rPr lang="en-US" altLang="zh-CN" sz="2400" dirty="0">
                <a:solidFill>
                  <a:srgbClr val="FF0000"/>
                </a:solidFill>
                <a:latin typeface="Colfax" panose="020B0304000000010002" pitchFamily="34" charset="0"/>
              </a:rPr>
              <a:t>contain</a:t>
            </a:r>
            <a:r>
              <a:rPr lang="zh-CN" altLang="en-US" sz="2400" dirty="0">
                <a:solidFill>
                  <a:srgbClr val="FF0000"/>
                </a:solidFill>
                <a:latin typeface="Colfax" panose="020B0304000000010002" pitchFamily="34" charset="0"/>
              </a:rPr>
              <a:t> </a:t>
            </a:r>
            <a:r>
              <a:rPr lang="en-US" altLang="zh-CN" sz="2400" dirty="0">
                <a:solidFill>
                  <a:srgbClr val="FF0000"/>
                </a:solidFill>
                <a:latin typeface="Colfax" panose="020B0304000000010002" pitchFamily="34" charset="0"/>
              </a:rPr>
              <a:t>answer</a:t>
            </a:r>
          </a:p>
          <a:p>
            <a:r>
              <a:rPr lang="en-US" altLang="zh-CN" sz="2400" dirty="0">
                <a:solidFill>
                  <a:srgbClr val="FF0000"/>
                </a:solidFill>
                <a:latin typeface="Colfax" panose="020B0304000000010002" pitchFamily="34" charset="0"/>
              </a:rPr>
              <a:t>w/o</a:t>
            </a:r>
            <a:r>
              <a:rPr lang="zh-CN" altLang="en-US" sz="2400" dirty="0">
                <a:solidFill>
                  <a:srgbClr val="FF0000"/>
                </a:solidFill>
                <a:latin typeface="Colfax" panose="020B0304000000010002" pitchFamily="34" charset="0"/>
              </a:rPr>
              <a:t> </a:t>
            </a:r>
            <a:r>
              <a:rPr lang="en-US" altLang="zh-CN" sz="2400" dirty="0">
                <a:solidFill>
                  <a:srgbClr val="FF0000"/>
                </a:solidFill>
                <a:latin typeface="Colfax" panose="020B0304000000010002" pitchFamily="34" charset="0"/>
              </a:rPr>
              <a:t>indexing</a:t>
            </a:r>
            <a:r>
              <a:rPr lang="zh-CN" altLang="en-US" sz="2400" dirty="0">
                <a:solidFill>
                  <a:srgbClr val="FF0000"/>
                </a:solidFill>
                <a:latin typeface="Colfax" panose="020B0304000000010002" pitchFamily="34" charset="0"/>
              </a:rPr>
              <a:t> </a:t>
            </a:r>
            <a:r>
              <a:rPr lang="en-US" altLang="zh-CN" sz="2400" dirty="0">
                <a:solidFill>
                  <a:srgbClr val="FF0000"/>
                </a:solidFill>
                <a:latin typeface="Colfax" panose="020B0304000000010002" pitchFamily="34" charset="0"/>
              </a:rPr>
              <a:t>docs</a:t>
            </a:r>
            <a:endParaRPr lang="en-US" sz="2400" dirty="0">
              <a:solidFill>
                <a:srgbClr val="FF0000"/>
              </a:solidFill>
            </a:endParaRPr>
          </a:p>
        </p:txBody>
      </p:sp>
    </p:spTree>
    <p:extLst>
      <p:ext uri="{BB962C8B-B14F-4D97-AF65-F5344CB8AC3E}">
        <p14:creationId xmlns:p14="http://schemas.microsoft.com/office/powerpoint/2010/main" val="270800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p:txBody>
          <a:bodyPr/>
          <a:lstStyle/>
          <a:p>
            <a:r>
              <a:rPr lang="en-US" altLang="zh-CN" dirty="0"/>
              <a:t>Explaining</a:t>
            </a:r>
            <a:r>
              <a:rPr lang="zh-CN" altLang="en-US" dirty="0"/>
              <a:t> </a:t>
            </a:r>
            <a:r>
              <a:rPr lang="en-US" altLang="zh-CN" dirty="0"/>
              <a:t>counterfactual</a:t>
            </a:r>
            <a:r>
              <a:rPr lang="zh-CN" altLang="en-US" dirty="0"/>
              <a:t> </a:t>
            </a:r>
            <a:r>
              <a:rPr lang="en-US" altLang="zh-CN" dirty="0"/>
              <a:t>statements</a:t>
            </a:r>
            <a:endParaRPr lang="en-US" dirty="0"/>
          </a:p>
        </p:txBody>
      </p:sp>
      <p:sp>
        <p:nvSpPr>
          <p:cNvPr id="12" name="Content Placeholder 11"/>
          <p:cNvSpPr>
            <a:spLocks noGrp="1"/>
          </p:cNvSpPr>
          <p:nvPr>
            <p:ph idx="1"/>
          </p:nvPr>
        </p:nvSpPr>
        <p:spPr>
          <a:xfrm>
            <a:off x="668957" y="2021375"/>
            <a:ext cx="7249825" cy="5889564"/>
          </a:xfrm>
        </p:spPr>
        <p:txBody>
          <a:bodyPr/>
          <a:lstStyle/>
          <a:p>
            <a:r>
              <a:rPr lang="en-US" altLang="zh-CN" dirty="0">
                <a:solidFill>
                  <a:schemeClr val="accent6">
                    <a:lumMod val="75000"/>
                  </a:schemeClr>
                </a:solidFill>
              </a:rPr>
              <a:t>Input:</a:t>
            </a:r>
            <a:endParaRPr lang="en-US" dirty="0">
              <a:solidFill>
                <a:schemeClr val="accent6">
                  <a:lumMod val="75000"/>
                </a:schemeClr>
              </a:solidFill>
            </a:endParaRPr>
          </a:p>
          <a:p>
            <a:r>
              <a:rPr lang="en-US" altLang="zh-CN" i="1" dirty="0">
                <a:latin typeface="Georgia" panose="02040502050405020303" pitchFamily="18" charset="0"/>
              </a:rPr>
              <a:t>Piano</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a</a:t>
            </a:r>
            <a:r>
              <a:rPr lang="zh-CN" altLang="en-US" i="1" dirty="0">
                <a:latin typeface="Georgia" panose="02040502050405020303" pitchFamily="18" charset="0"/>
              </a:rPr>
              <a:t> </a:t>
            </a:r>
            <a:r>
              <a:rPr lang="en-US" altLang="zh-CN" i="1" dirty="0">
                <a:latin typeface="Georgia" panose="02040502050405020303" pitchFamily="18" charset="0"/>
              </a:rPr>
              <a:t>kind</a:t>
            </a:r>
            <a:r>
              <a:rPr lang="zh-CN" altLang="en-US" i="1" dirty="0">
                <a:latin typeface="Georgia" panose="02040502050405020303" pitchFamily="18" charset="0"/>
              </a:rPr>
              <a:t> </a:t>
            </a:r>
            <a:r>
              <a:rPr lang="en-US" altLang="zh-CN" i="1" dirty="0">
                <a:latin typeface="Georgia" panose="02040502050405020303" pitchFamily="18" charset="0"/>
              </a:rPr>
              <a:t>of</a:t>
            </a:r>
            <a:r>
              <a:rPr lang="zh-CN" altLang="en-US" i="1" dirty="0">
                <a:latin typeface="Georgia" panose="02040502050405020303" pitchFamily="18" charset="0"/>
              </a:rPr>
              <a:t> </a:t>
            </a:r>
            <a:r>
              <a:rPr lang="en-US" altLang="zh-CN" i="1" dirty="0">
                <a:latin typeface="Georgia" panose="02040502050405020303" pitchFamily="18" charset="0"/>
              </a:rPr>
              <a:t>sport.</a:t>
            </a:r>
            <a:r>
              <a:rPr lang="zh-CN" altLang="en-US" i="1" dirty="0">
                <a:latin typeface="Georgia" panose="02040502050405020303" pitchFamily="18" charset="0"/>
              </a:rPr>
              <a:t> </a:t>
            </a:r>
            <a:r>
              <a:rPr lang="en-US" altLang="zh-CN" i="1" dirty="0">
                <a:latin typeface="Georgia" panose="02040502050405020303" pitchFamily="18" charset="0"/>
              </a:rPr>
              <a:t>This</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False</a:t>
            </a:r>
            <a:r>
              <a:rPr lang="zh-CN" altLang="en-US" i="1" dirty="0">
                <a:latin typeface="Georgia" panose="02040502050405020303" pitchFamily="18" charset="0"/>
              </a:rPr>
              <a:t> </a:t>
            </a:r>
            <a:r>
              <a:rPr lang="en-US" altLang="zh-CN" i="1" dirty="0">
                <a:latin typeface="Georgia" panose="02040502050405020303" pitchFamily="18" charset="0"/>
              </a:rPr>
              <a:t>because</a:t>
            </a:r>
            <a:r>
              <a:rPr lang="zh-CN" altLang="en-US" i="1" dirty="0">
                <a:latin typeface="Georgia" panose="02040502050405020303" pitchFamily="18" charset="0"/>
              </a:rPr>
              <a:t> </a:t>
            </a:r>
            <a:r>
              <a:rPr lang="en-US" altLang="zh-CN" i="1" dirty="0">
                <a:latin typeface="Georgia" panose="02040502050405020303" pitchFamily="18" charset="0"/>
              </a:rPr>
              <a:t>___________________</a:t>
            </a:r>
            <a:endParaRPr lang="en-US" i="1" dirty="0">
              <a:latin typeface="Georgia" panose="02040502050405020303" pitchFamily="18" charset="0"/>
            </a:endParaRP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1</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4:</a:t>
            </a:r>
          </a:p>
          <a:p>
            <a:r>
              <a:rPr lang="en-US" altLang="zh-CN" i="1" dirty="0">
                <a:latin typeface="Georgia" panose="02040502050405020303" pitchFamily="18" charset="0"/>
                <a:ea typeface="KaiTi" panose="02010609060101010101" pitchFamily="49" charset="-122"/>
              </a:rPr>
              <a:t>you can produce music when pressing keys on the piano, so it is an instrument.</a:t>
            </a: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3</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5:</a:t>
            </a:r>
            <a:endParaRPr lang="en-US" dirty="0">
              <a:latin typeface="KaiTi" panose="02010609060101010101" pitchFamily="49" charset="-122"/>
              <a:ea typeface="KaiTi" panose="02010609060101010101" pitchFamily="49" charset="-122"/>
            </a:endParaRPr>
          </a:p>
          <a:p>
            <a:r>
              <a:rPr lang="en-US" altLang="zh-CN" i="1" dirty="0">
                <a:latin typeface="Georgia" panose="02040502050405020303" pitchFamily="18" charset="0"/>
                <a:ea typeface="KaiTi" panose="02010609060101010101" pitchFamily="49" charset="-122"/>
              </a:rPr>
              <a:t>piano is a musical instrument used in songs to produce different musical tones.</a:t>
            </a:r>
          </a:p>
          <a:p>
            <a:r>
              <a:rPr lang="en-US" altLang="zh-CN" dirty="0">
                <a:solidFill>
                  <a:schemeClr val="accent6">
                    <a:lumMod val="75000"/>
                  </a:schemeClr>
                </a:solidFill>
              </a:rPr>
              <a:t>Annotator</a:t>
            </a:r>
            <a:r>
              <a:rPr lang="zh-CN" altLang="en-US" dirty="0">
                <a:solidFill>
                  <a:schemeClr val="accent6">
                    <a:lumMod val="75000"/>
                  </a:schemeClr>
                </a:solidFill>
              </a:rPr>
              <a:t> </a:t>
            </a:r>
            <a:r>
              <a:rPr lang="en-US" altLang="zh-CN" dirty="0">
                <a:solidFill>
                  <a:schemeClr val="accent6">
                    <a:lumMod val="75000"/>
                  </a:schemeClr>
                </a:solidFill>
              </a:rPr>
              <a:t>2:</a:t>
            </a:r>
          </a:p>
          <a:p>
            <a:r>
              <a:rPr lang="en-US" altLang="zh-CN" i="1" dirty="0">
                <a:latin typeface="Georgia" panose="02040502050405020303" pitchFamily="18" charset="0"/>
                <a:ea typeface="KaiTi" panose="02010609060101010101" pitchFamily="49" charset="-122"/>
              </a:rPr>
              <a:t>piano is a kind of art form.</a:t>
            </a:r>
          </a:p>
        </p:txBody>
      </p:sp>
      <p:sp>
        <p:nvSpPr>
          <p:cNvPr id="11" name="Title 10"/>
          <p:cNvSpPr>
            <a:spLocks noGrp="1"/>
          </p:cNvSpPr>
          <p:nvPr>
            <p:ph type="title"/>
          </p:nvPr>
        </p:nvSpPr>
        <p:spPr/>
        <p:txBody>
          <a:bodyPr/>
          <a:lstStyle/>
          <a:p>
            <a:r>
              <a:rPr lang="en-US" altLang="zh-CN" sz="4000" dirty="0"/>
              <a:t>Commonsense</a:t>
            </a:r>
            <a:r>
              <a:rPr lang="zh-CN" altLang="en-US" sz="4000" dirty="0"/>
              <a:t> </a:t>
            </a:r>
            <a:r>
              <a:rPr lang="en-US" altLang="zh-CN" sz="4000" dirty="0"/>
              <a:t>Reasoning</a:t>
            </a:r>
            <a:endParaRPr lang="en-US" sz="4000" dirty="0"/>
          </a:p>
        </p:txBody>
      </p:sp>
      <p:pic>
        <p:nvPicPr>
          <p:cNvPr id="18" name="Picture Placeholder 17" descr="A black and white photo of a piano&#10;&#10;Description automatically generated with medium confidence">
            <a:extLst>
              <a:ext uri="{FF2B5EF4-FFF2-40B4-BE49-F238E27FC236}">
                <a16:creationId xmlns:a16="http://schemas.microsoft.com/office/drawing/2014/main" id="{B34EA0C2-7847-9C69-67E9-0D2E6ACC48A1}"/>
              </a:ext>
            </a:extLst>
          </p:cNvPr>
          <p:cNvPicPr>
            <a:picLocks noGrp="1" noChangeAspect="1"/>
          </p:cNvPicPr>
          <p:nvPr>
            <p:ph type="pic" sz="quarter" idx="16"/>
          </p:nvPr>
        </p:nvPicPr>
        <p:blipFill>
          <a:blip r:embed="rId3"/>
          <a:srcRect t="12609" b="12609"/>
          <a:stretch>
            <a:fillRect/>
          </a:stretch>
        </p:blipFill>
        <p:spPr/>
      </p:pic>
      <p:sp>
        <p:nvSpPr>
          <p:cNvPr id="2" name="Slide Number Placeholder 1">
            <a:extLst>
              <a:ext uri="{FF2B5EF4-FFF2-40B4-BE49-F238E27FC236}">
                <a16:creationId xmlns:a16="http://schemas.microsoft.com/office/drawing/2014/main" id="{CDBDB7CC-B943-8426-2899-EB4700883FC1}"/>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dirty="0"/>
          </a:p>
        </p:txBody>
      </p:sp>
    </p:spTree>
    <p:extLst>
      <p:ext uri="{BB962C8B-B14F-4D97-AF65-F5344CB8AC3E}">
        <p14:creationId xmlns:p14="http://schemas.microsoft.com/office/powerpoint/2010/main" val="18156275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b="1" dirty="0"/>
              <a:t>Counterfactual Presupposition</a:t>
            </a:r>
          </a:p>
          <a:p>
            <a:pPr marL="757189" lvl="1" indent="-457200">
              <a:buFont typeface="Arial" panose="020B0604020202020204" pitchFamily="34" charset="0"/>
              <a:buChar char="•"/>
            </a:pPr>
            <a:r>
              <a:rPr lang="en-US" dirty="0"/>
              <a:t>Input: </a:t>
            </a:r>
            <a:r>
              <a:rPr lang="en-US" altLang="zh-CN" dirty="0"/>
              <a:t>If</a:t>
            </a:r>
            <a:r>
              <a:rPr lang="zh-CN" altLang="en-US" dirty="0"/>
              <a:t> </a:t>
            </a:r>
            <a:r>
              <a:rPr lang="en-US" altLang="zh-CN" dirty="0"/>
              <a:t>the</a:t>
            </a:r>
            <a:r>
              <a:rPr lang="zh-CN" altLang="en-US" dirty="0"/>
              <a:t> </a:t>
            </a:r>
            <a:r>
              <a:rPr lang="en-US" altLang="zh-CN" dirty="0"/>
              <a:t>movement</a:t>
            </a:r>
            <a:r>
              <a:rPr lang="zh-CN" altLang="en-US" dirty="0"/>
              <a:t> </a:t>
            </a:r>
            <a:r>
              <a:rPr lang="en-US" altLang="zh-CN" dirty="0"/>
              <a:t>of</a:t>
            </a:r>
            <a:r>
              <a:rPr lang="zh-CN" altLang="en-US" dirty="0"/>
              <a:t> </a:t>
            </a:r>
            <a:r>
              <a:rPr lang="en-US" altLang="zh-CN" dirty="0"/>
              <a:t>the</a:t>
            </a:r>
            <a:r>
              <a:rPr lang="zh-CN" altLang="en-US" dirty="0"/>
              <a:t> </a:t>
            </a:r>
            <a:r>
              <a:rPr lang="en-US" altLang="zh-CN" dirty="0"/>
              <a:t>earth’s</a:t>
            </a:r>
            <a:r>
              <a:rPr lang="zh-CN" altLang="en-US" dirty="0"/>
              <a:t> </a:t>
            </a:r>
            <a:r>
              <a:rPr lang="en-US" altLang="zh-CN" dirty="0"/>
              <a:t>crust</a:t>
            </a:r>
            <a:r>
              <a:rPr lang="zh-CN" altLang="en-US" dirty="0"/>
              <a:t> </a:t>
            </a:r>
            <a:r>
              <a:rPr lang="en-US" altLang="zh-CN" dirty="0"/>
              <a:t>caused</a:t>
            </a:r>
            <a:r>
              <a:rPr lang="zh-CN" altLang="en-US" dirty="0"/>
              <a:t> </a:t>
            </a:r>
            <a:r>
              <a:rPr lang="en-US" altLang="zh-CN" dirty="0"/>
              <a:t>the</a:t>
            </a:r>
            <a:r>
              <a:rPr lang="zh-CN" altLang="en-US" dirty="0"/>
              <a:t> </a:t>
            </a:r>
            <a:r>
              <a:rPr lang="en-US" altLang="zh-CN" dirty="0"/>
              <a:t>height</a:t>
            </a:r>
            <a:r>
              <a:rPr lang="zh-CN" altLang="en-US" dirty="0"/>
              <a:t> </a:t>
            </a:r>
            <a:r>
              <a:rPr lang="en-US" altLang="zh-CN" dirty="0"/>
              <a:t>of</a:t>
            </a:r>
            <a:r>
              <a:rPr lang="zh-CN" altLang="en-US" dirty="0"/>
              <a:t> </a:t>
            </a:r>
            <a:r>
              <a:rPr lang="en-US" altLang="zh-CN" dirty="0"/>
              <a:t>Mount</a:t>
            </a:r>
            <a:r>
              <a:rPr lang="zh-CN" altLang="en-US" dirty="0"/>
              <a:t> </a:t>
            </a:r>
            <a:r>
              <a:rPr lang="en-US" altLang="zh-CN" dirty="0"/>
              <a:t>Everest</a:t>
            </a:r>
            <a:r>
              <a:rPr lang="zh-CN" altLang="en-US" dirty="0"/>
              <a:t> </a:t>
            </a:r>
            <a:r>
              <a:rPr lang="en-US" altLang="zh-CN" dirty="0"/>
              <a:t>to</a:t>
            </a:r>
            <a:r>
              <a:rPr lang="zh-CN" altLang="en-US" dirty="0"/>
              <a:t> </a:t>
            </a:r>
            <a:r>
              <a:rPr lang="en-US" altLang="zh-CN" dirty="0"/>
              <a:t>drop</a:t>
            </a:r>
            <a:r>
              <a:rPr lang="zh-CN" altLang="en-US" dirty="0"/>
              <a:t> </a:t>
            </a:r>
            <a:r>
              <a:rPr lang="en-US" altLang="zh-CN" dirty="0"/>
              <a:t>by</a:t>
            </a:r>
            <a:r>
              <a:rPr lang="zh-CN" altLang="en-US" dirty="0"/>
              <a:t> </a:t>
            </a:r>
            <a:r>
              <a:rPr lang="en-US" altLang="zh-CN" dirty="0"/>
              <a:t>300</a:t>
            </a:r>
            <a:r>
              <a:rPr lang="zh-CN" altLang="en-US" dirty="0"/>
              <a:t> </a:t>
            </a:r>
            <a:r>
              <a:rPr lang="en-US" altLang="zh-CN" dirty="0"/>
              <a:t>meters,</a:t>
            </a:r>
            <a:r>
              <a:rPr lang="zh-CN" altLang="en-US" dirty="0"/>
              <a:t> </a:t>
            </a:r>
            <a:r>
              <a:rPr lang="en-US" altLang="zh-CN" dirty="0"/>
              <a:t>what</a:t>
            </a:r>
            <a:r>
              <a:rPr lang="zh-CN" altLang="en-US" dirty="0"/>
              <a:t> </a:t>
            </a:r>
            <a:r>
              <a:rPr lang="en-US" altLang="zh-CN" dirty="0"/>
              <a:t>would</a:t>
            </a:r>
            <a:r>
              <a:rPr lang="zh-CN" altLang="en-US" dirty="0"/>
              <a:t> </a:t>
            </a:r>
            <a:r>
              <a:rPr lang="en-US" altLang="zh-CN" dirty="0"/>
              <a:t>be</a:t>
            </a:r>
            <a:r>
              <a:rPr lang="zh-CN" altLang="en-US" dirty="0"/>
              <a:t> </a:t>
            </a:r>
            <a:r>
              <a:rPr lang="en-US" altLang="zh-CN" dirty="0"/>
              <a:t>the</a:t>
            </a:r>
            <a:r>
              <a:rPr lang="zh-CN" altLang="en-US" dirty="0"/>
              <a:t> </a:t>
            </a:r>
            <a:r>
              <a:rPr lang="en-US" altLang="zh-CN" dirty="0"/>
              <a:t>highest</a:t>
            </a:r>
            <a:r>
              <a:rPr lang="zh-CN" altLang="en-US" dirty="0"/>
              <a:t> </a:t>
            </a:r>
            <a:r>
              <a:rPr lang="en-US" altLang="zh-CN" dirty="0"/>
              <a:t>mountain</a:t>
            </a:r>
            <a:r>
              <a:rPr lang="zh-CN" altLang="en-US" dirty="0"/>
              <a:t> </a:t>
            </a:r>
            <a:r>
              <a:rPr lang="en-US" altLang="zh-CN" dirty="0"/>
              <a:t>in</a:t>
            </a:r>
            <a:r>
              <a:rPr lang="zh-CN" altLang="en-US" dirty="0"/>
              <a:t> </a:t>
            </a:r>
            <a:r>
              <a:rPr lang="en-US" altLang="zh-CN" dirty="0"/>
              <a:t>the</a:t>
            </a:r>
            <a:r>
              <a:rPr lang="zh-CN" altLang="en-US" dirty="0"/>
              <a:t> </a:t>
            </a:r>
            <a:r>
              <a:rPr lang="en-US" altLang="zh-CN" dirty="0"/>
              <a:t>world?</a:t>
            </a:r>
            <a:endParaRPr lang="en-US" dirty="0"/>
          </a:p>
          <a:p>
            <a:pPr marL="757189" lvl="1" indent="-457200">
              <a:buFont typeface="Arial" panose="020B0604020202020204" pitchFamily="34" charset="0"/>
              <a:buChar char="•"/>
            </a:pPr>
            <a:r>
              <a:rPr lang="en-US" altLang="zh-CN" dirty="0"/>
              <a:t>Output:</a:t>
            </a:r>
            <a:r>
              <a:rPr lang="zh-CN" altLang="en-US" dirty="0"/>
              <a:t> </a:t>
            </a:r>
            <a:r>
              <a:rPr lang="en-US" altLang="zh-CN" dirty="0"/>
              <a:t>K2</a:t>
            </a:r>
            <a:r>
              <a:rPr lang="zh-CN" altLang="en-US" dirty="0"/>
              <a:t> </a:t>
            </a:r>
            <a:r>
              <a:rPr lang="en-US" altLang="zh-CN" dirty="0"/>
              <a:t>(Godwin</a:t>
            </a:r>
            <a:r>
              <a:rPr lang="zh-CN" altLang="en-US" dirty="0"/>
              <a:t> </a:t>
            </a:r>
            <a:r>
              <a:rPr lang="en-US" altLang="zh-CN" dirty="0"/>
              <a:t>Austen)</a:t>
            </a:r>
          </a:p>
          <a:p>
            <a:pPr marL="757189" lvl="1" indent="-457200">
              <a:buFont typeface="Arial" panose="020B0604020202020204" pitchFamily="34" charset="0"/>
              <a:buChar char="•"/>
            </a:pPr>
            <a:r>
              <a:rPr lang="en-US" altLang="zh-CN" dirty="0">
                <a:highlight>
                  <a:srgbClr val="FFFF00"/>
                </a:highlight>
              </a:rPr>
              <a:t>3.8K examples</a:t>
            </a:r>
            <a:r>
              <a:rPr lang="en-US" altLang="zh-CN" dirty="0"/>
              <a:t>: </a:t>
            </a:r>
            <a:r>
              <a:rPr lang="en-US" altLang="zh-CN" dirty="0">
                <a:hlinkClick r:id="rId2"/>
              </a:rPr>
              <a:t>https://github.com/wyu97/IfQA</a:t>
            </a:r>
            <a:endParaRPr lang="en-US" altLang="zh-CN"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Commonsense Reasoning</a:t>
            </a:r>
            <a:r>
              <a:rPr lang="zh-CN" altLang="en-US" b="1" dirty="0"/>
              <a:t> </a:t>
            </a:r>
            <a:r>
              <a:rPr lang="en-US" altLang="zh-CN" b="1" dirty="0"/>
              <a:t>&amp;</a:t>
            </a:r>
            <a:r>
              <a:rPr lang="zh-CN" altLang="en-US" b="1" dirty="0"/>
              <a:t> </a:t>
            </a:r>
            <a:r>
              <a:rPr lang="en-US" b="1" dirty="0"/>
              <a:t>Abductive Reasoning</a:t>
            </a:r>
          </a:p>
          <a:p>
            <a:pPr marL="757189" lvl="1" indent="-457200">
              <a:buFont typeface="Arial" panose="020B0604020202020204" pitchFamily="34" charset="0"/>
              <a:buChar char="•"/>
            </a:pPr>
            <a:r>
              <a:rPr lang="en-US" altLang="zh-CN" dirty="0"/>
              <a:t>More</a:t>
            </a:r>
            <a:r>
              <a:rPr lang="zh-CN" altLang="en-US" dirty="0"/>
              <a:t> </a:t>
            </a:r>
            <a:r>
              <a:rPr lang="en-US" altLang="zh-CN" dirty="0"/>
              <a:t>examples</a:t>
            </a:r>
            <a:r>
              <a:rPr lang="zh-CN" altLang="en-US" dirty="0"/>
              <a:t> </a:t>
            </a:r>
            <a:r>
              <a:rPr lang="en-US" altLang="zh-CN" dirty="0"/>
              <a:t>and</a:t>
            </a:r>
            <a:r>
              <a:rPr lang="zh-CN" altLang="en-US" dirty="0"/>
              <a:t> </a:t>
            </a:r>
            <a:r>
              <a:rPr lang="en-US" altLang="zh-CN" dirty="0"/>
              <a:t>datasets</a:t>
            </a:r>
            <a:endParaRPr lang="en-US"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r>
              <a:rPr lang="zh-CN" altLang="en-US" dirty="0"/>
              <a:t> </a:t>
            </a:r>
            <a:r>
              <a:rPr lang="en-US" altLang="zh-CN" dirty="0"/>
              <a:t>(cont.)</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2</a:t>
            </a:fld>
            <a:endParaRPr lang="en-US"/>
          </a:p>
        </p:txBody>
      </p:sp>
      <p:pic>
        <p:nvPicPr>
          <p:cNvPr id="2" name="Picture 1">
            <a:extLst>
              <a:ext uri="{FF2B5EF4-FFF2-40B4-BE49-F238E27FC236}">
                <a16:creationId xmlns:a16="http://schemas.microsoft.com/office/drawing/2014/main" id="{37D7E3FC-D178-42A7-C498-28ECA5AE0EE4}"/>
              </a:ext>
            </a:extLst>
          </p:cNvPr>
          <p:cNvPicPr>
            <a:picLocks noChangeAspect="1"/>
          </p:cNvPicPr>
          <p:nvPr/>
        </p:nvPicPr>
        <p:blipFill>
          <a:blip r:embed="rId3"/>
          <a:stretch>
            <a:fillRect/>
          </a:stretch>
        </p:blipFill>
        <p:spPr>
          <a:xfrm>
            <a:off x="10074656" y="3919058"/>
            <a:ext cx="4759960" cy="2532084"/>
          </a:xfrm>
          <a:prstGeom prst="rect">
            <a:avLst/>
          </a:prstGeom>
        </p:spPr>
      </p:pic>
    </p:spTree>
    <p:extLst>
      <p:ext uri="{BB962C8B-B14F-4D97-AF65-F5344CB8AC3E}">
        <p14:creationId xmlns:p14="http://schemas.microsoft.com/office/powerpoint/2010/main" val="4059784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449CE-1202-4544-1DB5-5D87C57BD962}"/>
              </a:ext>
            </a:extLst>
          </p:cNvPr>
          <p:cNvSpPr>
            <a:spLocks noGrp="1"/>
          </p:cNvSpPr>
          <p:nvPr>
            <p:ph type="body" idx="12"/>
          </p:nvPr>
        </p:nvSpPr>
        <p:spPr/>
        <p:txBody>
          <a:bodyPr/>
          <a:lstStyle/>
          <a:p>
            <a:r>
              <a:rPr lang="en-US" dirty="0"/>
              <a:t>Mixture of Knowledge Graph Experts (</a:t>
            </a:r>
            <a:r>
              <a:rPr lang="en-US" dirty="0" err="1"/>
              <a:t>MoKGE</a:t>
            </a:r>
            <a:r>
              <a:rPr lang="en-US" dirty="0"/>
              <a:t>)</a:t>
            </a:r>
          </a:p>
        </p:txBody>
      </p:sp>
      <p:sp>
        <p:nvSpPr>
          <p:cNvPr id="4" name="Title 3">
            <a:extLst>
              <a:ext uri="{FF2B5EF4-FFF2-40B4-BE49-F238E27FC236}">
                <a16:creationId xmlns:a16="http://schemas.microsoft.com/office/drawing/2014/main" id="{5B05185D-7640-8C21-82F3-DC505FBD3B20}"/>
              </a:ext>
            </a:extLst>
          </p:cNvPr>
          <p:cNvSpPr>
            <a:spLocks noGrp="1"/>
          </p:cNvSpPr>
          <p:nvPr>
            <p:ph type="title"/>
          </p:nvPr>
        </p:nvSpPr>
        <p:spPr/>
        <p:txBody>
          <a:bodyPr/>
          <a:lstStyle/>
          <a:p>
            <a:r>
              <a:rPr lang="en-US" altLang="zh-CN" dirty="0"/>
              <a:t>Generating Diverse Explanations</a:t>
            </a:r>
            <a:endParaRPr lang="en-US" dirty="0"/>
          </a:p>
        </p:txBody>
      </p:sp>
      <p:sp>
        <p:nvSpPr>
          <p:cNvPr id="5" name="Slide Number Placeholder 4">
            <a:extLst>
              <a:ext uri="{FF2B5EF4-FFF2-40B4-BE49-F238E27FC236}">
                <a16:creationId xmlns:a16="http://schemas.microsoft.com/office/drawing/2014/main" id="{E9F68C60-D41F-C673-3EF3-F7830CC1C49E}"/>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pic>
        <p:nvPicPr>
          <p:cNvPr id="6" name="Content Placeholder 5">
            <a:extLst>
              <a:ext uri="{FF2B5EF4-FFF2-40B4-BE49-F238E27FC236}">
                <a16:creationId xmlns:a16="http://schemas.microsoft.com/office/drawing/2014/main" id="{D4839B68-C000-572D-1C73-B1D889449FF8}"/>
              </a:ext>
            </a:extLst>
          </p:cNvPr>
          <p:cNvPicPr>
            <a:picLocks noGrp="1" noChangeAspect="1"/>
          </p:cNvPicPr>
          <p:nvPr>
            <p:ph idx="1"/>
          </p:nvPr>
        </p:nvPicPr>
        <p:blipFill rotWithShape="1">
          <a:blip r:embed="rId2"/>
          <a:srcRect b="2669"/>
          <a:stretch/>
        </p:blipFill>
        <p:spPr>
          <a:xfrm>
            <a:off x="812800" y="2298774"/>
            <a:ext cx="14630400" cy="6074989"/>
          </a:xfrm>
          <a:prstGeom prst="rect">
            <a:avLst/>
          </a:prstGeom>
        </p:spPr>
      </p:pic>
      <p:sp>
        <p:nvSpPr>
          <p:cNvPr id="7" name="Content Placeholder 7">
            <a:extLst>
              <a:ext uri="{FF2B5EF4-FFF2-40B4-BE49-F238E27FC236}">
                <a16:creationId xmlns:a16="http://schemas.microsoft.com/office/drawing/2014/main" id="{0CDA8705-A143-A0E8-4739-668B6BAB6BB7}"/>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000" dirty="0"/>
              <a:t>Yu et al. </a:t>
            </a:r>
            <a:r>
              <a:rPr lang="en-US" sz="2000" dirty="0">
                <a:highlight>
                  <a:srgbClr val="FFFF00"/>
                </a:highlight>
              </a:rPr>
              <a:t>Diversifying Content Generation for Commonsense Reasoning</a:t>
            </a:r>
            <a:r>
              <a:rPr lang="en-US" sz="2000" dirty="0"/>
              <a:t> with Mixture of Knowledge Graph Experts (ACL’22)</a:t>
            </a:r>
          </a:p>
        </p:txBody>
      </p:sp>
    </p:spTree>
    <p:extLst>
      <p:ext uri="{BB962C8B-B14F-4D97-AF65-F5344CB8AC3E}">
        <p14:creationId xmlns:p14="http://schemas.microsoft.com/office/powerpoint/2010/main" val="3642039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altLang="zh-CN" dirty="0"/>
              <a:t>Scaling Law enables in-context learning that</a:t>
            </a:r>
            <a:r>
              <a:rPr lang="zh-CN" altLang="en-US" dirty="0"/>
              <a:t> </a:t>
            </a:r>
            <a:r>
              <a:rPr lang="en-US" altLang="zh-CN" b="1" dirty="0"/>
              <a:t>instructs</a:t>
            </a:r>
            <a:r>
              <a:rPr lang="zh-CN" altLang="en-US" b="1" dirty="0"/>
              <a:t> </a:t>
            </a:r>
            <a:r>
              <a:rPr lang="en-US" altLang="zh-CN" dirty="0"/>
              <a:t>(not</a:t>
            </a:r>
            <a:r>
              <a:rPr lang="zh-CN" altLang="en-US" dirty="0"/>
              <a:t> </a:t>
            </a:r>
            <a:r>
              <a:rPr lang="en-US" altLang="zh-CN" dirty="0"/>
              <a:t>trains) LLMs</a:t>
            </a:r>
            <a:r>
              <a:rPr lang="zh-CN" altLang="en-US" dirty="0"/>
              <a:t> </a:t>
            </a:r>
            <a:r>
              <a:rPr lang="en-US" altLang="zh-CN" dirty="0"/>
              <a:t>to</a:t>
            </a:r>
            <a:r>
              <a:rPr lang="zh-CN" altLang="en-US" dirty="0"/>
              <a:t> </a:t>
            </a:r>
            <a:r>
              <a:rPr lang="en-US" altLang="zh-CN" dirty="0"/>
              <a:t>reason.</a:t>
            </a:r>
          </a:p>
          <a:p>
            <a:pPr marL="457200" indent="-457200">
              <a:buFont typeface="Arial" panose="020B0604020202020204" pitchFamily="34" charset="0"/>
              <a:buChar char="•"/>
            </a:pPr>
            <a:r>
              <a:rPr lang="en-US" altLang="zh-CN" dirty="0"/>
              <a:t>Prompting:</a:t>
            </a:r>
            <a:r>
              <a:rPr lang="zh-CN" altLang="en-US" dirty="0"/>
              <a:t> </a:t>
            </a:r>
            <a:r>
              <a:rPr lang="en-US" altLang="zh-CN" dirty="0"/>
              <a:t>Implement</a:t>
            </a:r>
            <a:r>
              <a:rPr lang="zh-CN" altLang="en-US" dirty="0"/>
              <a:t> </a:t>
            </a:r>
            <a:r>
              <a:rPr lang="en-US" altLang="zh-CN" dirty="0">
                <a:highlight>
                  <a:srgbClr val="FFFF00"/>
                </a:highlight>
              </a:rPr>
              <a:t>examination</a:t>
            </a:r>
            <a:r>
              <a:rPr lang="zh-CN" altLang="en-US" dirty="0">
                <a:highlight>
                  <a:srgbClr val="FFFF00"/>
                </a:highlight>
              </a:rPr>
              <a:t> </a:t>
            </a:r>
            <a:r>
              <a:rPr lang="en-US" altLang="zh-CN" dirty="0">
                <a:highlight>
                  <a:srgbClr val="FFFF00"/>
                </a:highlight>
              </a:rPr>
              <a:t>skills</a:t>
            </a:r>
            <a:r>
              <a:rPr lang="zh-CN" altLang="en-US" dirty="0"/>
              <a:t> </a:t>
            </a:r>
            <a:r>
              <a:rPr lang="en-US" altLang="zh-CN" dirty="0"/>
              <a:t>in</a:t>
            </a:r>
            <a:r>
              <a:rPr lang="zh-CN" altLang="en-US" dirty="0"/>
              <a:t> </a:t>
            </a:r>
            <a:r>
              <a:rPr lang="en-US" altLang="zh-CN" dirty="0"/>
              <a:t>prompting</a:t>
            </a:r>
            <a:r>
              <a:rPr lang="zh-CN" altLang="en-US" dirty="0"/>
              <a:t> </a:t>
            </a:r>
            <a:r>
              <a:rPr lang="en-US" altLang="zh-CN" dirty="0"/>
              <a:t>for</a:t>
            </a:r>
            <a:r>
              <a:rPr lang="zh-CN" altLang="en-US" dirty="0"/>
              <a:t> </a:t>
            </a:r>
            <a:r>
              <a:rPr lang="en-US" altLang="zh-CN" dirty="0"/>
              <a:t>math</a:t>
            </a:r>
            <a:r>
              <a:rPr lang="zh-CN" altLang="en-US" dirty="0"/>
              <a:t> </a:t>
            </a:r>
            <a:r>
              <a:rPr lang="en-US" altLang="zh-CN" dirty="0"/>
              <a:t>reasoning</a:t>
            </a:r>
          </a:p>
          <a:p>
            <a:pPr marL="457200" indent="-457200">
              <a:buFont typeface="Arial" panose="020B0604020202020204" pitchFamily="34" charset="0"/>
              <a:buChar char="•"/>
            </a:pPr>
            <a:r>
              <a:rPr lang="en-US" altLang="zh-CN" dirty="0"/>
              <a:t>Retrieval-augmented</a:t>
            </a:r>
            <a:r>
              <a:rPr lang="zh-CN" altLang="en-US" dirty="0"/>
              <a:t> </a:t>
            </a:r>
            <a:r>
              <a:rPr lang="en-US" altLang="zh-CN" dirty="0"/>
              <a:t>generation:</a:t>
            </a:r>
            <a:r>
              <a:rPr lang="zh-CN" altLang="en-US" dirty="0"/>
              <a:t> </a:t>
            </a:r>
            <a:r>
              <a:rPr lang="en-US" altLang="zh-CN" dirty="0"/>
              <a:t>Create</a:t>
            </a:r>
            <a:r>
              <a:rPr lang="zh-CN" altLang="en-US" dirty="0"/>
              <a:t> </a:t>
            </a:r>
            <a:r>
              <a:rPr lang="en-US" altLang="zh-CN" dirty="0"/>
              <a:t>an</a:t>
            </a:r>
            <a:r>
              <a:rPr lang="zh-CN" altLang="en-US" dirty="0"/>
              <a:t> </a:t>
            </a:r>
            <a:r>
              <a:rPr lang="en-US" altLang="zh-CN" dirty="0">
                <a:highlight>
                  <a:srgbClr val="FFFF00"/>
                </a:highlight>
              </a:rPr>
              <a:t>open-book</a:t>
            </a:r>
            <a:r>
              <a:rPr lang="zh-CN" altLang="en-US" dirty="0"/>
              <a:t> </a:t>
            </a:r>
            <a:r>
              <a:rPr lang="en-US" altLang="zh-CN" dirty="0"/>
              <a:t>environment.</a:t>
            </a:r>
          </a:p>
          <a:p>
            <a:pPr marL="457200" indent="-457200">
              <a:buFont typeface="Arial" panose="020B0604020202020204" pitchFamily="34" charset="0"/>
              <a:buChar char="•"/>
            </a:pPr>
            <a:r>
              <a:rPr lang="en-US" altLang="zh-CN" dirty="0"/>
              <a:t>Many</a:t>
            </a:r>
            <a:r>
              <a:rPr lang="zh-CN" altLang="en-US" dirty="0"/>
              <a:t> </a:t>
            </a:r>
            <a:r>
              <a:rPr lang="en-US" altLang="zh-CN" dirty="0"/>
              <a:t>others:</a:t>
            </a:r>
            <a:r>
              <a:rPr lang="zh-CN" altLang="en-US" dirty="0"/>
              <a:t> </a:t>
            </a:r>
            <a:r>
              <a:rPr lang="en-US" altLang="zh-CN" dirty="0"/>
              <a:t>Leverage</a:t>
            </a:r>
            <a:r>
              <a:rPr lang="zh-CN" altLang="en-US" dirty="0"/>
              <a:t> </a:t>
            </a:r>
            <a:r>
              <a:rPr lang="en-US" altLang="zh-CN" dirty="0"/>
              <a:t>pivot</a:t>
            </a:r>
            <a:r>
              <a:rPr lang="zh-CN" altLang="en-US" dirty="0"/>
              <a:t> </a:t>
            </a:r>
            <a:r>
              <a:rPr lang="en-US" altLang="zh-CN" dirty="0"/>
              <a:t>language,</a:t>
            </a:r>
            <a:r>
              <a:rPr lang="zh-CN" altLang="en-US" dirty="0"/>
              <a:t> </a:t>
            </a:r>
            <a:r>
              <a:rPr lang="en-US" altLang="zh-CN" dirty="0"/>
              <a:t>Outline</a:t>
            </a:r>
            <a:r>
              <a:rPr lang="zh-CN" altLang="en-US" dirty="0"/>
              <a:t> </a:t>
            </a:r>
            <a:r>
              <a:rPr lang="en-US" altLang="zh-CN" dirty="0"/>
              <a:t>for</a:t>
            </a:r>
            <a:r>
              <a:rPr lang="zh-CN" altLang="en-US" dirty="0"/>
              <a:t> </a:t>
            </a:r>
            <a:r>
              <a:rPr lang="en-US" altLang="zh-CN" dirty="0"/>
              <a:t>diverse</a:t>
            </a:r>
            <a:r>
              <a:rPr lang="zh-CN" altLang="en-US" dirty="0"/>
              <a:t> </a:t>
            </a:r>
            <a:r>
              <a:rPr lang="en-US" altLang="zh-CN" dirty="0"/>
              <a:t>solutions,</a:t>
            </a:r>
            <a:r>
              <a:rPr lang="zh-CN" altLang="en-US" dirty="0"/>
              <a:t> </a:t>
            </a:r>
            <a:r>
              <a:rPr lang="en-US" altLang="zh-CN" dirty="0"/>
              <a:t>etc.</a:t>
            </a:r>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Take Away</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31</a:t>
            </a:fld>
            <a:endParaRPr lang="en-US"/>
          </a:p>
        </p:txBody>
      </p:sp>
    </p:spTree>
    <p:extLst>
      <p:ext uri="{BB962C8B-B14F-4D97-AF65-F5344CB8AC3E}">
        <p14:creationId xmlns:p14="http://schemas.microsoft.com/office/powerpoint/2010/main" val="2476036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our lab!</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32</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3</a:t>
            </a:fld>
            <a:endParaRPr lang="en-US"/>
          </a:p>
        </p:txBody>
      </p:sp>
    </p:spTree>
    <p:extLst>
      <p:ext uri="{BB962C8B-B14F-4D97-AF65-F5344CB8AC3E}">
        <p14:creationId xmlns:p14="http://schemas.microsoft.com/office/powerpoint/2010/main" val="1266791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olden Retriever dog breed information &amp; cost | ManyPets">
            <a:extLst>
              <a:ext uri="{FF2B5EF4-FFF2-40B4-BE49-F238E27FC236}">
                <a16:creationId xmlns:a16="http://schemas.microsoft.com/office/drawing/2014/main" id="{B0386BCB-4EB2-0D96-75CB-FE3EACF605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447"/>
            <a:ext cx="8086725" cy="914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Placeholder 11">
            <a:extLst>
              <a:ext uri="{FF2B5EF4-FFF2-40B4-BE49-F238E27FC236}">
                <a16:creationId xmlns:a16="http://schemas.microsoft.com/office/drawing/2014/main" id="{67D8DCEB-9F2F-57B6-70EA-DA8E7F7815A6}"/>
              </a:ext>
            </a:extLst>
          </p:cNvPr>
          <p:cNvPicPr>
            <a:picLocks noGrp="1" noChangeAspect="1"/>
          </p:cNvPicPr>
          <p:nvPr>
            <p:ph type="pic" sz="quarter" idx="16"/>
          </p:nvPr>
        </p:nvPicPr>
        <p:blipFill>
          <a:blip r:embed="rId5"/>
          <a:srcRect l="3489" r="3489"/>
          <a:stretch/>
        </p:blipFill>
        <p:spPr>
          <a:xfrm>
            <a:off x="8125620" y="2195747"/>
            <a:ext cx="8149429" cy="3640799"/>
          </a:xfrm>
        </p:spPr>
      </p:pic>
      <p:pic>
        <p:nvPicPr>
          <p:cNvPr id="14" name="Picture 13" descr="A picture containing window, indoor, building, living&#10;&#10;Description automatically generated">
            <a:extLst>
              <a:ext uri="{FF2B5EF4-FFF2-40B4-BE49-F238E27FC236}">
                <a16:creationId xmlns:a16="http://schemas.microsoft.com/office/drawing/2014/main" id="{B8CB9EF3-298D-DD14-27A8-A19D87DC3BAD}"/>
              </a:ext>
            </a:extLst>
          </p:cNvPr>
          <p:cNvPicPr>
            <a:picLocks/>
          </p:cNvPicPr>
          <p:nvPr/>
        </p:nvPicPr>
        <p:blipFill>
          <a:blip r:embed="rId6"/>
          <a:stretch>
            <a:fillRect/>
          </a:stretch>
        </p:blipFill>
        <p:spPr>
          <a:xfrm>
            <a:off x="8125619" y="447"/>
            <a:ext cx="4710710" cy="2195299"/>
          </a:xfrm>
          <a:prstGeom prst="rect">
            <a:avLst/>
          </a:prstGeom>
        </p:spPr>
      </p:pic>
      <p:pic>
        <p:nvPicPr>
          <p:cNvPr id="18" name="Picture 17" descr="A picture containing indoor, floor, furniture, cluttered&#10;&#10;Description automatically generated">
            <a:extLst>
              <a:ext uri="{FF2B5EF4-FFF2-40B4-BE49-F238E27FC236}">
                <a16:creationId xmlns:a16="http://schemas.microsoft.com/office/drawing/2014/main" id="{5C5B5C2D-1B44-1192-6070-797FD5D5A8DB}"/>
              </a:ext>
            </a:extLst>
          </p:cNvPr>
          <p:cNvPicPr>
            <a:picLocks noChangeAspect="1"/>
          </p:cNvPicPr>
          <p:nvPr/>
        </p:nvPicPr>
        <p:blipFill>
          <a:blip r:embed="rId7"/>
          <a:stretch>
            <a:fillRect/>
          </a:stretch>
        </p:blipFill>
        <p:spPr>
          <a:xfrm>
            <a:off x="10458336" y="5871653"/>
            <a:ext cx="5816712" cy="3271900"/>
          </a:xfrm>
          <a:prstGeom prst="rect">
            <a:avLst/>
          </a:prstGeom>
        </p:spPr>
      </p:pic>
      <p:sp>
        <p:nvSpPr>
          <p:cNvPr id="24" name="TextBox 23">
            <a:extLst>
              <a:ext uri="{FF2B5EF4-FFF2-40B4-BE49-F238E27FC236}">
                <a16:creationId xmlns:a16="http://schemas.microsoft.com/office/drawing/2014/main" id="{CCB24A1A-A3B9-B751-77A5-49DAD276AAA8}"/>
              </a:ext>
            </a:extLst>
          </p:cNvPr>
          <p:cNvSpPr txBox="1"/>
          <p:nvPr/>
        </p:nvSpPr>
        <p:spPr>
          <a:xfrm>
            <a:off x="12871885" y="367734"/>
            <a:ext cx="3403164" cy="1246373"/>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Cleaned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house</a:t>
            </a:r>
          </a:p>
          <a:p>
            <a:r>
              <a:rPr lang="en-US" altLang="zh-CN" sz="2500" dirty="0">
                <a:solidFill>
                  <a:schemeClr val="tx1">
                    <a:lumMod val="50000"/>
                  </a:schemeClr>
                </a:solidFill>
                <a:latin typeface="Georgia" panose="02040502050405020303" pitchFamily="18" charset="0"/>
                <a:cs typeface="Helvetica Neue"/>
              </a:rPr>
              <a:t>Went</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to</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work</a:t>
            </a:r>
          </a:p>
          <a:p>
            <a:r>
              <a:rPr lang="en-US" altLang="zh-CN" sz="2500" dirty="0">
                <a:solidFill>
                  <a:schemeClr val="tx1">
                    <a:lumMod val="50000"/>
                  </a:schemeClr>
                </a:solidFill>
                <a:latin typeface="Georgia" panose="02040502050405020303" pitchFamily="18" charset="0"/>
                <a:cs typeface="Helvetica Neue"/>
              </a:rPr>
              <a:t>Leaved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windows</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open</a:t>
            </a:r>
            <a:endParaRPr lang="en-US" sz="2500" dirty="0">
              <a:solidFill>
                <a:schemeClr val="tx1">
                  <a:lumMod val="50000"/>
                </a:schemeClr>
              </a:solidFill>
              <a:latin typeface="Georgia" panose="02040502050405020303" pitchFamily="18" charset="0"/>
              <a:cs typeface="Helvetica Neue"/>
            </a:endParaRPr>
          </a:p>
        </p:txBody>
      </p:sp>
      <p:sp>
        <p:nvSpPr>
          <p:cNvPr id="27" name="TextBox 26">
            <a:extLst>
              <a:ext uri="{FF2B5EF4-FFF2-40B4-BE49-F238E27FC236}">
                <a16:creationId xmlns:a16="http://schemas.microsoft.com/office/drawing/2014/main" id="{E0C59F23-6218-7A70-8B46-F9C5D93989C4}"/>
              </a:ext>
            </a:extLst>
          </p:cNvPr>
          <p:cNvSpPr txBox="1"/>
          <p:nvPr/>
        </p:nvSpPr>
        <p:spPr>
          <a:xfrm>
            <a:off x="8229588" y="7076758"/>
            <a:ext cx="2136915" cy="861690"/>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Back</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home</a:t>
            </a:r>
          </a:p>
          <a:p>
            <a:r>
              <a:rPr lang="en-US" altLang="zh-CN" sz="2500" dirty="0">
                <a:solidFill>
                  <a:schemeClr val="tx1">
                    <a:lumMod val="50000"/>
                  </a:schemeClr>
                </a:solidFill>
                <a:latin typeface="Georgia" panose="02040502050405020303" pitchFamily="18" charset="0"/>
                <a:cs typeface="Helvetica Neue"/>
              </a:rPr>
              <a:t>Found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a</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mess</a:t>
            </a:r>
            <a:endParaRPr lang="en-US" sz="2500" dirty="0">
              <a:solidFill>
                <a:schemeClr val="tx1">
                  <a:lumMod val="50000"/>
                </a:schemeClr>
              </a:solidFill>
              <a:latin typeface="Georgia" panose="02040502050405020303" pitchFamily="18" charset="0"/>
              <a:cs typeface="Helvetica Neue"/>
            </a:endParaRPr>
          </a:p>
        </p:txBody>
      </p:sp>
      <p:sp>
        <p:nvSpPr>
          <p:cNvPr id="29" name="TextBox 28">
            <a:extLst>
              <a:ext uri="{FF2B5EF4-FFF2-40B4-BE49-F238E27FC236}">
                <a16:creationId xmlns:a16="http://schemas.microsoft.com/office/drawing/2014/main" id="{11A8D7D1-ED73-5503-58A1-7AB0E844B96A}"/>
              </a:ext>
            </a:extLst>
          </p:cNvPr>
          <p:cNvSpPr txBox="1"/>
          <p:nvPr/>
        </p:nvSpPr>
        <p:spPr>
          <a:xfrm>
            <a:off x="15186142" y="3354490"/>
            <a:ext cx="812722" cy="1323310"/>
          </a:xfrm>
          <a:prstGeom prst="rect">
            <a:avLst/>
          </a:prstGeom>
          <a:noFill/>
        </p:spPr>
        <p:txBody>
          <a:bodyPr wrap="square">
            <a:spAutoFit/>
          </a:bodyPr>
          <a:lstStyle/>
          <a:p>
            <a:r>
              <a:rPr lang="en-US" altLang="zh-CN" sz="7999" dirty="0">
                <a:solidFill>
                  <a:schemeClr val="bg1"/>
                </a:solidFill>
                <a:latin typeface="Georgia" panose="02040502050405020303" pitchFamily="18" charset="0"/>
                <a:cs typeface="Helvetica Neue"/>
              </a:rPr>
              <a:t>?</a:t>
            </a:r>
            <a:endParaRPr lang="en-US" sz="7999" dirty="0">
              <a:solidFill>
                <a:schemeClr val="bg1"/>
              </a:solidFill>
            </a:endParaRPr>
          </a:p>
        </p:txBody>
      </p:sp>
      <p:sp>
        <p:nvSpPr>
          <p:cNvPr id="2" name="Slide Number Placeholder 1">
            <a:extLst>
              <a:ext uri="{FF2B5EF4-FFF2-40B4-BE49-F238E27FC236}">
                <a16:creationId xmlns:a16="http://schemas.microsoft.com/office/drawing/2014/main" id="{97D95268-7222-3C1E-D4C6-AF45A5E9397D}"/>
              </a:ext>
            </a:extLst>
          </p:cNvPr>
          <p:cNvSpPr>
            <a:spLocks noGrp="1"/>
          </p:cNvSpPr>
          <p:nvPr>
            <p:ph type="sldNum" sz="quarter" idx="11"/>
          </p:nvPr>
        </p:nvSpPr>
        <p:spPr/>
        <p:txBody>
          <a:bodyPr/>
          <a:lstStyle/>
          <a:p>
            <a:pPr>
              <a:defRPr/>
            </a:pPr>
            <a:fld id="{91F31FA6-B0B4-9940-9B47-E6B321700686}" type="slidenum">
              <a:rPr lang="en-US" smtClean="0"/>
              <a:pPr>
                <a:defRPr/>
              </a:pPr>
              <a:t>4</a:t>
            </a:fld>
            <a:endParaRPr lang="en-US" dirty="0"/>
          </a:p>
        </p:txBody>
      </p:sp>
      <p:sp>
        <p:nvSpPr>
          <p:cNvPr id="3" name="Title 2">
            <a:extLst>
              <a:ext uri="{FF2B5EF4-FFF2-40B4-BE49-F238E27FC236}">
                <a16:creationId xmlns:a16="http://schemas.microsoft.com/office/drawing/2014/main" id="{52C8953E-5ABF-0306-6066-170C608BB1AD}"/>
              </a:ext>
            </a:extLst>
          </p:cNvPr>
          <p:cNvSpPr>
            <a:spLocks noGrp="1"/>
          </p:cNvSpPr>
          <p:nvPr>
            <p:ph type="title"/>
          </p:nvPr>
        </p:nvSpPr>
        <p:spPr>
          <a:xfrm>
            <a:off x="8125619" y="4449341"/>
            <a:ext cx="7255282" cy="618302"/>
          </a:xfrm>
        </p:spPr>
        <p:txBody>
          <a:bodyPr/>
          <a:lstStyle/>
          <a:p>
            <a:r>
              <a:rPr lang="en-US" altLang="zh-CN" dirty="0">
                <a:solidFill>
                  <a:schemeClr val="bg1"/>
                </a:solidFill>
              </a:rPr>
              <a:t>Abductive</a:t>
            </a:r>
            <a:br>
              <a:rPr lang="en-US" altLang="zh-CN" dirty="0">
                <a:solidFill>
                  <a:schemeClr val="bg1"/>
                </a:solidFill>
              </a:rPr>
            </a:br>
            <a:r>
              <a:rPr lang="en-US" altLang="zh-CN" dirty="0">
                <a:solidFill>
                  <a:schemeClr val="bg1"/>
                </a:solidFill>
              </a:rPr>
              <a:t>Reasoning</a:t>
            </a:r>
            <a:endParaRPr lang="en-US" dirty="0">
              <a:solidFill>
                <a:schemeClr val="bg1"/>
              </a:solidFill>
            </a:endParaRPr>
          </a:p>
        </p:txBody>
      </p:sp>
      <p:sp>
        <p:nvSpPr>
          <p:cNvPr id="7" name="Title 2">
            <a:extLst>
              <a:ext uri="{FF2B5EF4-FFF2-40B4-BE49-F238E27FC236}">
                <a16:creationId xmlns:a16="http://schemas.microsoft.com/office/drawing/2014/main" id="{EFC4151B-7437-B1E7-664A-2B077A21CB1B}"/>
              </a:ext>
            </a:extLst>
          </p:cNvPr>
          <p:cNvSpPr txBox="1">
            <a:spLocks/>
          </p:cNvSpPr>
          <p:nvPr/>
        </p:nvSpPr>
        <p:spPr bwMode="auto">
          <a:xfrm>
            <a:off x="0" y="7629297"/>
            <a:ext cx="7255282"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algn="l"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Deductive</a:t>
            </a:r>
          </a:p>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Reasoning</a:t>
            </a:r>
            <a:endPar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D7FEABA0-A510-73F2-9C3B-C219BE5A231F}"/>
              </a:ext>
            </a:extLst>
          </p:cNvPr>
          <p:cNvSpPr txBox="1"/>
          <p:nvPr/>
        </p:nvSpPr>
        <p:spPr>
          <a:xfrm>
            <a:off x="1529695" y="4352062"/>
            <a:ext cx="6557030" cy="1431161"/>
          </a:xfrm>
          <a:prstGeom prst="rect">
            <a:avLst/>
          </a:prstGeom>
          <a:noFill/>
        </p:spPr>
        <p:txBody>
          <a:bodyPr wrap="square">
            <a:spAutoFit/>
          </a:bodyPr>
          <a:lstStyle/>
          <a:p>
            <a:pPr algn="r"/>
            <a:r>
              <a:rPr lang="en-US" altLang="zh-CN" i="1" dirty="0">
                <a:solidFill>
                  <a:schemeClr val="bg1"/>
                </a:solidFill>
                <a:latin typeface="Georgia" panose="02040502050405020303" pitchFamily="18" charset="0"/>
              </a:rPr>
              <a:t>All</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are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endParaRPr lang="en-US" i="1" dirty="0">
              <a:solidFill>
                <a:schemeClr val="bg1"/>
              </a:solidFill>
              <a:latin typeface="Georgia" panose="02040502050405020303" pitchFamily="18" charset="0"/>
            </a:endParaRPr>
          </a:p>
        </p:txBody>
      </p:sp>
    </p:spTree>
    <p:extLst>
      <p:ext uri="{BB962C8B-B14F-4D97-AF65-F5344CB8AC3E}">
        <p14:creationId xmlns:p14="http://schemas.microsoft.com/office/powerpoint/2010/main" val="1913726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altLang="zh-CN" dirty="0"/>
              <a:t>Known</a:t>
            </a:r>
            <a:r>
              <a:rPr lang="zh-CN" altLang="en-US" dirty="0"/>
              <a:t> </a:t>
            </a:r>
            <a:r>
              <a:rPr lang="en-US" altLang="zh-CN" dirty="0"/>
              <a:t>as</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“Emergent</a:t>
            </a:r>
            <a:r>
              <a:rPr lang="zh-CN" altLang="en-US" dirty="0"/>
              <a:t> </a:t>
            </a:r>
            <a:r>
              <a:rPr lang="en-US" altLang="zh-CN" dirty="0"/>
              <a:t>Abilities”</a:t>
            </a:r>
            <a:r>
              <a:rPr lang="zh-CN" altLang="en-US" dirty="0"/>
              <a:t> </a:t>
            </a:r>
            <a:r>
              <a:rPr lang="en-US" altLang="zh-CN" dirty="0"/>
              <a:t>of</a:t>
            </a:r>
            <a:r>
              <a:rPr lang="zh-CN" altLang="en-US" dirty="0"/>
              <a:t> </a:t>
            </a:r>
            <a:r>
              <a:rPr lang="en-US" altLang="zh-CN" dirty="0"/>
              <a:t>Large</a:t>
            </a:r>
            <a:r>
              <a:rPr lang="zh-CN" altLang="en-US" dirty="0"/>
              <a:t> </a:t>
            </a:r>
            <a:r>
              <a:rPr lang="en-US" altLang="zh-CN" dirty="0"/>
              <a:t>Language</a:t>
            </a:r>
            <a:r>
              <a:rPr lang="zh-CN" altLang="en-US" dirty="0"/>
              <a:t> </a:t>
            </a:r>
            <a:r>
              <a:rPr lang="en-US" altLang="zh-CN" dirty="0"/>
              <a:t>Models (LLMs)</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00AAC1E9-1A78-9923-7911-5B41579AA2BB}"/>
              </a:ext>
            </a:extLst>
          </p:cNvPr>
          <p:cNvPicPr>
            <a:picLocks noGrp="1" noChangeAspect="1"/>
          </p:cNvPicPr>
          <p:nvPr>
            <p:ph idx="1"/>
          </p:nvPr>
        </p:nvPicPr>
        <p:blipFill>
          <a:blip r:embed="rId2"/>
          <a:stretch>
            <a:fillRect/>
          </a:stretch>
        </p:blipFill>
        <p:spPr>
          <a:xfrm>
            <a:off x="537833" y="2393962"/>
            <a:ext cx="11314648" cy="5505450"/>
          </a:xfrm>
        </p:spPr>
      </p:pic>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Chain</a:t>
            </a:r>
            <a:r>
              <a:rPr lang="zh-CN" altLang="en-US" dirty="0"/>
              <a:t> </a:t>
            </a:r>
            <a:r>
              <a:rPr lang="en-US" altLang="zh-CN" dirty="0"/>
              <a:t>of</a:t>
            </a:r>
            <a:r>
              <a:rPr lang="zh-CN" altLang="en-US" dirty="0"/>
              <a:t> </a:t>
            </a:r>
            <a:r>
              <a:rPr lang="en-US" altLang="zh-CN" dirty="0"/>
              <a:t>Thoughts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5</a:t>
            </a:fld>
            <a:endParaRPr lang="en-US"/>
          </a:p>
        </p:txBody>
      </p:sp>
      <p:sp>
        <p:nvSpPr>
          <p:cNvPr id="4" name="Content Placeholder 7">
            <a:extLst>
              <a:ext uri="{FF2B5EF4-FFF2-40B4-BE49-F238E27FC236}">
                <a16:creationId xmlns:a16="http://schemas.microsoft.com/office/drawing/2014/main" id="{FE507458-4747-C7C7-5093-EF31EAB13194}"/>
              </a:ext>
            </a:extLst>
          </p:cNvPr>
          <p:cNvSpPr txBox="1">
            <a:spLocks/>
          </p:cNvSpPr>
          <p:nvPr/>
        </p:nvSpPr>
        <p:spPr bwMode="auto">
          <a:xfrm>
            <a:off x="537833" y="8616409"/>
            <a:ext cx="10178293"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800" dirty="0"/>
              <a:t>Wei et al. </a:t>
            </a:r>
            <a:r>
              <a:rPr lang="en-US" sz="2800" dirty="0">
                <a:hlinkClick r:id="rId3"/>
              </a:rPr>
              <a:t>https://arxiv.org/abs/2201.11903</a:t>
            </a:r>
            <a:endParaRPr lang="en-US" sz="2800" dirty="0"/>
          </a:p>
          <a:p>
            <a:endParaRPr lang="en-US" sz="2800" dirty="0"/>
          </a:p>
        </p:txBody>
      </p:sp>
      <p:sp>
        <p:nvSpPr>
          <p:cNvPr id="11" name="Content Placeholder 7">
            <a:extLst>
              <a:ext uri="{FF2B5EF4-FFF2-40B4-BE49-F238E27FC236}">
                <a16:creationId xmlns:a16="http://schemas.microsoft.com/office/drawing/2014/main" id="{730727BC-67F0-8357-6F28-3B6130BBF7C1}"/>
              </a:ext>
            </a:extLst>
          </p:cNvPr>
          <p:cNvSpPr txBox="1">
            <a:spLocks/>
          </p:cNvSpPr>
          <p:nvPr/>
        </p:nvSpPr>
        <p:spPr bwMode="auto">
          <a:xfrm>
            <a:off x="12024360" y="2432842"/>
            <a:ext cx="4069080"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One-shot learning: </a:t>
            </a:r>
            <a:r>
              <a:rPr lang="en-US" altLang="zh-CN" sz="2800" dirty="0"/>
              <a:t>“learn”</a:t>
            </a:r>
            <a:r>
              <a:rPr lang="zh-CN" altLang="en-US" sz="2800" dirty="0"/>
              <a:t> </a:t>
            </a:r>
            <a:r>
              <a:rPr lang="en-US" altLang="zh-CN" sz="2800" dirty="0"/>
              <a:t>the</a:t>
            </a:r>
            <a:r>
              <a:rPr lang="en-US" sz="2800" dirty="0"/>
              <a:t> Q-A pair in </a:t>
            </a:r>
            <a:r>
              <a:rPr lang="en-US" altLang="zh-CN" sz="2800" dirty="0"/>
              <a:t>m</a:t>
            </a:r>
            <a:r>
              <a:rPr lang="en-US" sz="2800" dirty="0"/>
              <a:t>odel </a:t>
            </a:r>
            <a:r>
              <a:rPr lang="en-US" altLang="zh-CN" sz="2800" dirty="0"/>
              <a:t>i</a:t>
            </a:r>
            <a:r>
              <a:rPr lang="en-US" sz="2800" dirty="0"/>
              <a:t>nput.</a:t>
            </a:r>
          </a:p>
          <a:p>
            <a:pPr marL="457200" indent="-457200">
              <a:buFont typeface="Arial" panose="020B0604020202020204" pitchFamily="34" charset="0"/>
              <a:buChar char="•"/>
            </a:pPr>
            <a:r>
              <a:rPr lang="en-US" sz="2800" dirty="0"/>
              <a:t>Is it “training”? Does it modify model parameters?</a:t>
            </a:r>
          </a:p>
          <a:p>
            <a:pPr marL="457200" indent="-457200">
              <a:buFont typeface="Arial" panose="020B0604020202020204" pitchFamily="34" charset="0"/>
              <a:buChar char="•"/>
            </a:pPr>
            <a:r>
              <a:rPr lang="en-US" sz="2800" dirty="0"/>
              <a:t>Past (deep) learning models did not show the few-shot learning abilities.</a:t>
            </a:r>
          </a:p>
          <a:p>
            <a:pPr marL="457200" indent="-457200">
              <a:buFont typeface="Arial" panose="020B0604020202020204" pitchFamily="34" charset="0"/>
              <a:buChar char="•"/>
            </a:pPr>
            <a:r>
              <a:rPr lang="en-US" sz="2800" dirty="0"/>
              <a:t>Chain-of-thoughts improves reasoning.</a:t>
            </a:r>
          </a:p>
        </p:txBody>
      </p:sp>
    </p:spTree>
    <p:extLst>
      <p:ext uri="{BB962C8B-B14F-4D97-AF65-F5344CB8AC3E}">
        <p14:creationId xmlns:p14="http://schemas.microsoft.com/office/powerpoint/2010/main" val="2745405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altLang="zh-CN" dirty="0"/>
              <a:t>An</a:t>
            </a:r>
            <a:r>
              <a:rPr lang="zh-CN" altLang="en-US" dirty="0"/>
              <a:t> </a:t>
            </a:r>
            <a:r>
              <a:rPr lang="en-US" altLang="zh-CN" dirty="0"/>
              <a:t>Important</a:t>
            </a:r>
            <a:r>
              <a:rPr lang="zh-CN" altLang="en-US" dirty="0"/>
              <a:t> </a:t>
            </a:r>
            <a:r>
              <a:rPr lang="en-US" altLang="zh-CN" dirty="0"/>
              <a:t>Part</a:t>
            </a:r>
            <a:r>
              <a:rPr lang="zh-CN" altLang="en-US" dirty="0"/>
              <a:t> </a:t>
            </a:r>
            <a:r>
              <a:rPr lang="en-US" altLang="zh-CN" dirty="0"/>
              <a:t>of</a:t>
            </a:r>
            <a:r>
              <a:rPr lang="zh-CN" altLang="en-US" dirty="0"/>
              <a:t> </a:t>
            </a:r>
            <a:r>
              <a:rPr lang="en-US" altLang="zh-CN" dirty="0"/>
              <a:t>C</a:t>
            </a:r>
            <a:r>
              <a:rPr lang="en-US" dirty="0"/>
              <a:t>hronology</a:t>
            </a:r>
            <a:r>
              <a:rPr lang="zh-CN" altLang="en-US" dirty="0"/>
              <a:t> </a:t>
            </a:r>
            <a:r>
              <a:rPr lang="en-US" altLang="zh-CN" dirty="0"/>
              <a:t>in</a:t>
            </a:r>
            <a:r>
              <a:rPr lang="zh-CN" altLang="en-US" dirty="0"/>
              <a:t> </a:t>
            </a:r>
            <a:r>
              <a:rPr lang="en-US" altLang="zh-CN" dirty="0"/>
              <a:t>Deep</a:t>
            </a:r>
            <a:r>
              <a:rPr lang="zh-CN" altLang="en-US" dirty="0"/>
              <a:t> </a:t>
            </a:r>
            <a:r>
              <a:rPr lang="en-US" altLang="zh-CN" dirty="0"/>
              <a:t>Learning</a:t>
            </a:r>
            <a:r>
              <a:rPr lang="zh-CN" altLang="en-US" dirty="0"/>
              <a:t> </a:t>
            </a:r>
            <a:r>
              <a:rPr lang="en-US" altLang="zh-CN" dirty="0"/>
              <a:t>History</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r>
                  <a:rPr lang="en-US" altLang="zh-CN" dirty="0"/>
                  <a:t>2017:</a:t>
                </a:r>
                <a:r>
                  <a:rPr lang="zh-CN" altLang="en-US" dirty="0"/>
                  <a:t> </a:t>
                </a:r>
                <a:r>
                  <a:rPr lang="en-US" altLang="zh-CN" dirty="0"/>
                  <a:t>Google’s</a:t>
                </a:r>
                <a:r>
                  <a:rPr lang="zh-CN" altLang="en-US" dirty="0"/>
                  <a:t> </a:t>
                </a:r>
                <a:r>
                  <a:rPr lang="en-US" altLang="zh-CN" b="1" dirty="0"/>
                  <a:t>Transformer</a:t>
                </a:r>
                <a:r>
                  <a:rPr lang="en-US" altLang="zh-CN" dirty="0"/>
                  <a:t>:</a:t>
                </a:r>
                <a:r>
                  <a:rPr lang="zh-CN" altLang="en-US" dirty="0"/>
                  <a:t> </a:t>
                </a:r>
                <a:r>
                  <a:rPr lang="en-US" altLang="zh-CN" dirty="0"/>
                  <a:t>Word</a:t>
                </a:r>
                <a:r>
                  <a:rPr lang="zh-CN" altLang="en-US" dirty="0"/>
                  <a:t> </a:t>
                </a:r>
                <a:r>
                  <a:rPr lang="en-US" altLang="zh-CN" dirty="0"/>
                  <a:t>processing</a:t>
                </a:r>
                <a:r>
                  <a:rPr lang="zh-CN" altLang="en-US" dirty="0"/>
                  <a:t> </a:t>
                </a:r>
                <a:r>
                  <a:rPr lang="en-US" altLang="zh-CN" dirty="0"/>
                  <a:t>with</a:t>
                </a:r>
                <a:r>
                  <a:rPr lang="zh-CN" altLang="en-US" dirty="0"/>
                  <a:t> </a:t>
                </a:r>
                <a:r>
                  <a:rPr lang="en-US" altLang="zh-CN" dirty="0"/>
                  <a:t>positional</a:t>
                </a:r>
                <a:r>
                  <a:rPr lang="zh-CN" altLang="en-US" dirty="0"/>
                  <a:t> </a:t>
                </a:r>
                <a:r>
                  <a:rPr lang="en-US" altLang="zh-CN" dirty="0"/>
                  <a:t>relationship</a:t>
                </a:r>
                <a:r>
                  <a:rPr lang="zh-CN" altLang="en-US" dirty="0"/>
                  <a:t> </a:t>
                </a:r>
                <a:r>
                  <a:rPr lang="en-US" altLang="zh-CN" dirty="0"/>
                  <a:t>is</a:t>
                </a:r>
                <a:r>
                  <a:rPr lang="zh-CN" altLang="en-US" dirty="0"/>
                  <a:t> </a:t>
                </a:r>
                <a:r>
                  <a:rPr lang="en-US" altLang="zh-CN" dirty="0"/>
                  <a:t>scaled!</a:t>
                </a:r>
              </a:p>
              <a:p>
                <a:r>
                  <a:rPr lang="en-US" altLang="zh-CN" dirty="0"/>
                  <a:t>2018:</a:t>
                </a:r>
                <a:r>
                  <a:rPr lang="zh-CN" altLang="en-US" dirty="0"/>
                  <a:t> </a:t>
                </a:r>
                <a:r>
                  <a:rPr lang="en-US" altLang="zh-CN" dirty="0" err="1"/>
                  <a:t>OpenAI’s</a:t>
                </a:r>
                <a:r>
                  <a:rPr lang="zh-CN" altLang="en-US" dirty="0"/>
                  <a:t> </a:t>
                </a:r>
                <a:r>
                  <a:rPr lang="en-US" altLang="zh-CN" b="1" dirty="0"/>
                  <a:t>GPT-2</a:t>
                </a:r>
                <a:r>
                  <a:rPr lang="en-US" altLang="zh-CN" dirty="0"/>
                  <a:t>:</a:t>
                </a:r>
                <a:r>
                  <a:rPr lang="zh-CN" altLang="en-US" dirty="0"/>
                  <a:t> </a:t>
                </a:r>
                <a:r>
                  <a:rPr lang="en-US" altLang="zh-CN" dirty="0"/>
                  <a:t>Pre-training:</a:t>
                </a:r>
                <a:r>
                  <a:rPr lang="zh-CN" altLang="en-US" dirty="0"/>
                  <a:t> </a:t>
                </a:r>
                <a:r>
                  <a:rPr lang="en-US" altLang="zh-CN" dirty="0"/>
                  <a:t>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is</a:t>
                </a:r>
                <a:r>
                  <a:rPr lang="zh-CN" altLang="en-US" dirty="0"/>
                  <a:t> </a:t>
                </a:r>
                <a:r>
                  <a:rPr lang="en-US" altLang="zh-CN" dirty="0"/>
                  <a:t>language</a:t>
                </a:r>
                <a:r>
                  <a:rPr lang="zh-CN" altLang="en-US" dirty="0"/>
                  <a:t> </a:t>
                </a:r>
                <a:r>
                  <a:rPr lang="en-US" altLang="zh-CN" dirty="0"/>
                  <a:t>intelligence!</a:t>
                </a:r>
              </a:p>
              <a:p>
                <a:r>
                  <a:rPr lang="en-US" altLang="zh-CN" dirty="0"/>
                  <a:t>	Web contents have multi-task data.</a:t>
                </a:r>
                <a:r>
                  <a:rPr lang="zh-CN" altLang="en-US" dirty="0"/>
                  <a:t> </a:t>
                </a:r>
                <a:r>
                  <a:rPr lang="en-US" altLang="zh-CN" dirty="0"/>
                  <a:t>Accuracy</a:t>
                </a:r>
                <a:r>
                  <a:rPr lang="zh-CN" altLang="en-US" dirty="0"/>
                  <a:t> </a:t>
                </a:r>
                <a:r>
                  <a:rPr lang="en-US" altLang="zh-CN" dirty="0"/>
                  <a:t>bottleneck.</a:t>
                </a:r>
              </a:p>
              <a:p>
                <a:r>
                  <a:rPr lang="en-US" altLang="zh-CN" dirty="0"/>
                  <a:t>2019:</a:t>
                </a:r>
                <a:r>
                  <a:rPr lang="zh-CN" altLang="en-US" dirty="0"/>
                  <a:t> </a:t>
                </a:r>
                <a:r>
                  <a:rPr lang="en-US" altLang="zh-CN" dirty="0"/>
                  <a:t>Google’s</a:t>
                </a:r>
                <a:r>
                  <a:rPr lang="zh-CN" altLang="en-US" dirty="0"/>
                  <a:t> </a:t>
                </a:r>
                <a:r>
                  <a:rPr lang="en-US" altLang="zh-CN" b="1" dirty="0"/>
                  <a:t>BERT</a:t>
                </a:r>
                <a:r>
                  <a:rPr lang="en-US" altLang="zh-CN" dirty="0"/>
                  <a:t>:</a:t>
                </a:r>
                <a:r>
                  <a:rPr lang="zh-CN" altLang="en-US" dirty="0"/>
                  <a:t> </a:t>
                </a:r>
                <a:r>
                  <a:rPr lang="en-US" altLang="zh-CN" dirty="0"/>
                  <a:t>Masked</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then</a:t>
                </a:r>
                <a:r>
                  <a:rPr lang="zh-CN" altLang="en-US" dirty="0"/>
                  <a:t> </a:t>
                </a:r>
                <a:r>
                  <a:rPr lang="en-US" altLang="zh-CN" dirty="0"/>
                  <a:t>fine-tune</a:t>
                </a:r>
                <a:r>
                  <a:rPr lang="zh-CN" altLang="en-US" dirty="0"/>
                  <a:t> </a:t>
                </a:r>
                <a:r>
                  <a:rPr lang="en-US" altLang="zh-CN" dirty="0"/>
                  <a:t>on</a:t>
                </a:r>
                <a:r>
                  <a:rPr lang="zh-CN" altLang="en-US" dirty="0"/>
                  <a:t> </a:t>
                </a:r>
                <a:r>
                  <a:rPr lang="en-US" altLang="zh-CN" dirty="0"/>
                  <a:t>task</a:t>
                </a:r>
                <a:r>
                  <a:rPr lang="zh-CN" altLang="en-US" dirty="0"/>
                  <a:t> </a:t>
                </a:r>
                <a:r>
                  <a:rPr lang="en-US" altLang="zh-CN" dirty="0"/>
                  <a:t>data.</a:t>
                </a:r>
              </a:p>
              <a:p>
                <a:r>
                  <a:rPr lang="en-US" altLang="zh-CN" dirty="0"/>
                  <a:t>2020:</a:t>
                </a:r>
                <a:r>
                  <a:rPr lang="zh-CN" altLang="en-US" dirty="0"/>
                  <a:t> </a:t>
                </a:r>
                <a:r>
                  <a:rPr lang="en-US" altLang="zh-CN" dirty="0" err="1"/>
                  <a:t>OpenAI’s</a:t>
                </a:r>
                <a:r>
                  <a:rPr lang="zh-CN" altLang="en-US" dirty="0"/>
                  <a:t> </a:t>
                </a:r>
                <a:r>
                  <a:rPr lang="en-US" altLang="zh-CN" b="1" dirty="0"/>
                  <a:t>GPT-3</a:t>
                </a:r>
                <a:r>
                  <a:rPr lang="en-US" altLang="zh-CN" dirty="0"/>
                  <a:t>:</a:t>
                </a:r>
                <a:r>
                  <a:rPr lang="zh-CN" altLang="en-US" dirty="0"/>
                  <a:t> </a:t>
                </a:r>
                <a:r>
                  <a:rPr lang="en-US" altLang="zh-CN" dirty="0">
                    <a:highlight>
                      <a:srgbClr val="FFFF00"/>
                    </a:highlight>
                  </a:rPr>
                  <a:t>Scaling</a:t>
                </a:r>
                <a:r>
                  <a:rPr lang="zh-CN" altLang="en-US" dirty="0">
                    <a:highlight>
                      <a:srgbClr val="FFFF00"/>
                    </a:highlight>
                  </a:rPr>
                  <a:t> </a:t>
                </a:r>
                <a:r>
                  <a:rPr lang="en-US" altLang="zh-CN" dirty="0">
                    <a:highlight>
                      <a:srgbClr val="FFFF00"/>
                    </a:highlight>
                  </a:rPr>
                  <a:t>Law</a:t>
                </a:r>
                <a:r>
                  <a:rPr lang="zh-CN" altLang="en-US" dirty="0"/>
                  <a:t> </a:t>
                </a:r>
                <a:r>
                  <a:rPr lang="en-US" altLang="zh-CN" dirty="0"/>
                  <a:t>of</a:t>
                </a:r>
                <a:r>
                  <a:rPr lang="zh-CN" altLang="en-US" dirty="0"/>
                  <a:t> </a:t>
                </a:r>
                <a:r>
                  <a:rPr lang="en-US" altLang="zh-CN" dirty="0"/>
                  <a:t>Neural</a:t>
                </a:r>
                <a:r>
                  <a:rPr lang="zh-CN" altLang="en-US" dirty="0"/>
                  <a:t> </a:t>
                </a:r>
                <a:r>
                  <a:rPr lang="en-US" altLang="zh-CN" dirty="0"/>
                  <a:t>LMs:</a:t>
                </a:r>
              </a:p>
              <a:p>
                <a:r>
                  <a:rPr lang="en-US" altLang="zh-CN" dirty="0"/>
                  <a:t>	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a:t>
                </a:r>
                <a:r>
                  <a:rPr lang="zh-CN" altLang="en-US" dirty="0"/>
                  <a:t> </a:t>
                </a:r>
                <a:r>
                  <a:rPr lang="en-US" altLang="zh-CN" dirty="0"/>
                  <a:t>Model</a:t>
                </a:r>
                <a:r>
                  <a:rPr lang="zh-CN" altLang="en-US" dirty="0"/>
                  <a:t> </a:t>
                </a:r>
                <a:r>
                  <a:rPr lang="en-US" altLang="zh-CN" dirty="0"/>
                  <a:t>size</a:t>
                </a:r>
                <a:r>
                  <a:rPr lang="zh-CN" altLang="en-US" dirty="0"/>
                  <a:t> </a:t>
                </a:r>
                <a:r>
                  <a:rPr lang="en-US" altLang="zh-CN" dirty="0"/>
                  <a:t>×</a:t>
                </a:r>
                <a:r>
                  <a:rPr lang="zh-CN" altLang="en-US" dirty="0"/>
                  <a:t> </a:t>
                </a:r>
                <a:r>
                  <a:rPr lang="en-US" altLang="zh-CN" dirty="0"/>
                  <a:t>Data</a:t>
                </a:r>
                <a:r>
                  <a:rPr lang="zh-CN" altLang="en-US" dirty="0"/>
                  <a:t> </a:t>
                </a:r>
                <a:r>
                  <a:rPr lang="en-US" altLang="zh-CN" dirty="0"/>
                  <a:t>size</a:t>
                </a:r>
                <a:r>
                  <a:rPr lang="zh-CN" altLang="en-US" dirty="0"/>
                  <a:t> </a:t>
                </a:r>
                <a:r>
                  <a:rPr lang="en-US" altLang="zh-CN" dirty="0"/>
                  <a:t>×</a:t>
                </a:r>
                <a:r>
                  <a:rPr lang="zh-CN" altLang="en-US" dirty="0"/>
                  <a:t> </a:t>
                </a:r>
                <a:r>
                  <a:rPr lang="en-US" altLang="zh-CN" dirty="0"/>
                  <a:t>Computes</a:t>
                </a:r>
              </a:p>
              <a:p>
                <a:r>
                  <a:rPr lang="en-US" altLang="zh-CN" dirty="0"/>
                  <a:t>	In-context</a:t>
                </a:r>
                <a:r>
                  <a:rPr lang="zh-CN" altLang="en-US" dirty="0"/>
                  <a:t> </a:t>
                </a:r>
                <a:r>
                  <a:rPr lang="en-US" altLang="zh-CN" dirty="0"/>
                  <a:t>learning (few-shot learners)</a:t>
                </a:r>
                <a:r>
                  <a:rPr lang="zh-CN" altLang="en-US" dirty="0"/>
                  <a:t> </a:t>
                </a:r>
                <a:r>
                  <a:rPr lang="en-US" altLang="zh-CN" dirty="0"/>
                  <a:t>and</a:t>
                </a:r>
                <a:r>
                  <a:rPr lang="zh-CN" altLang="en-US" dirty="0"/>
                  <a:t> </a:t>
                </a:r>
                <a:r>
                  <a:rPr lang="en-US" altLang="zh-CN" dirty="0"/>
                  <a:t>Emergent</a:t>
                </a:r>
                <a:r>
                  <a:rPr lang="zh-CN" altLang="en-US" dirty="0"/>
                  <a:t> </a:t>
                </a:r>
                <a:r>
                  <a:rPr lang="en-US" altLang="zh-CN" dirty="0"/>
                  <a:t>abilities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sym typeface="Wingdings" pitchFamily="2" charset="2"/>
                  </a:rPr>
                  <a:t> Prompting</a:t>
                </a:r>
                <a:endParaRPr lang="en-US" altLang="zh-CN" dirty="0"/>
              </a:p>
              <a:p>
                <a:r>
                  <a:rPr lang="en-US" altLang="zh-CN" dirty="0"/>
                  <a:t>2022:</a:t>
                </a:r>
                <a:r>
                  <a:rPr lang="zh-CN" altLang="en-US" dirty="0"/>
                  <a:t> </a:t>
                </a:r>
                <a:r>
                  <a:rPr lang="en-US" altLang="zh-CN" dirty="0" err="1"/>
                  <a:t>OpenAI’s</a:t>
                </a:r>
                <a:r>
                  <a:rPr lang="zh-CN" altLang="en-US" dirty="0"/>
                  <a:t> </a:t>
                </a:r>
                <a:r>
                  <a:rPr lang="en-US" altLang="zh-CN" b="1" dirty="0"/>
                  <a:t>GPT-3.5</a:t>
                </a:r>
                <a:r>
                  <a:rPr lang="en-US" altLang="zh-CN" dirty="0"/>
                  <a:t>:</a:t>
                </a:r>
                <a:r>
                  <a:rPr lang="zh-CN" altLang="en-US" dirty="0"/>
                  <a:t> </a:t>
                </a:r>
                <a:r>
                  <a:rPr lang="en-US" altLang="zh-CN" dirty="0"/>
                  <a:t>Alignment: Instruction</a:t>
                </a:r>
                <a:r>
                  <a:rPr lang="zh-CN" altLang="en-US" dirty="0"/>
                  <a:t> </a:t>
                </a:r>
                <a:r>
                  <a:rPr lang="en-US" altLang="zh-CN" dirty="0"/>
                  <a:t>augmentation</a:t>
                </a:r>
                <a:r>
                  <a:rPr lang="zh-CN" altLang="en-US" dirty="0"/>
                  <a:t> </a:t>
                </a:r>
                <a:r>
                  <a:rPr lang="en-US" altLang="zh-CN" dirty="0"/>
                  <a:t>vs</a:t>
                </a:r>
                <a:r>
                  <a:rPr lang="zh-CN" altLang="en-US" dirty="0"/>
                  <a:t> </a:t>
                </a:r>
                <a:r>
                  <a:rPr lang="en-US" altLang="zh-CN" dirty="0"/>
                  <a:t>Fine-tuning</a:t>
                </a:r>
              </a:p>
              <a:p>
                <a:r>
                  <a:rPr lang="en-US" altLang="zh-CN" dirty="0"/>
                  <a:t>March</a:t>
                </a:r>
                <a:r>
                  <a:rPr lang="zh-CN" altLang="en-US" dirty="0"/>
                  <a:t> </a:t>
                </a:r>
                <a:r>
                  <a:rPr lang="en-US" altLang="zh-CN" dirty="0"/>
                  <a:t>2023:</a:t>
                </a:r>
                <a:r>
                  <a:rPr lang="zh-CN" altLang="en-US" dirty="0"/>
                  <a:t> </a:t>
                </a:r>
                <a:r>
                  <a:rPr lang="en-US" altLang="zh-CN" dirty="0" err="1"/>
                  <a:t>OpenAI’s</a:t>
                </a:r>
                <a:r>
                  <a:rPr lang="zh-CN" altLang="en-US" dirty="0"/>
                  <a:t> </a:t>
                </a:r>
                <a:r>
                  <a:rPr lang="en-US" altLang="zh-CN" b="1" dirty="0"/>
                  <a:t>GPT-4</a:t>
                </a:r>
                <a:r>
                  <a:rPr lang="en-US" altLang="zh-CN" dirty="0"/>
                  <a:t>:</a:t>
                </a:r>
                <a:r>
                  <a:rPr lang="zh-CN" altLang="en-US" dirty="0"/>
                  <a:t> </a:t>
                </a:r>
                <a:r>
                  <a:rPr lang="en-US" altLang="zh-CN" dirty="0"/>
                  <a:t>Multimodal;</a:t>
                </a:r>
                <a:r>
                  <a:rPr lang="zh-CN" altLang="en-US" dirty="0"/>
                  <a:t> </a:t>
                </a:r>
                <a:r>
                  <a:rPr lang="en-US" altLang="zh-CN" dirty="0"/>
                  <a:t>Multilingual;</a:t>
                </a:r>
                <a:r>
                  <a:rPr lang="zh-CN" altLang="en-US" dirty="0"/>
                  <a:t> </a:t>
                </a:r>
                <a:r>
                  <a:rPr lang="en-US" altLang="zh-CN" dirty="0"/>
                  <a:t>Tool</a:t>
                </a:r>
                <a:r>
                  <a:rPr lang="zh-CN" altLang="en-US" dirty="0"/>
                  <a:t> </a:t>
                </a:r>
                <a:r>
                  <a:rPr lang="en-US" altLang="zh-CN" dirty="0"/>
                  <a:t>use;</a:t>
                </a:r>
                <a:r>
                  <a:rPr lang="zh-CN" altLang="en-US" dirty="0"/>
                  <a:t> </a:t>
                </a:r>
                <a:r>
                  <a:rPr lang="en-US" altLang="zh-CN" dirty="0"/>
                  <a:t>Mixture</a:t>
                </a:r>
                <a:r>
                  <a:rPr lang="zh-CN" altLang="en-US" dirty="0"/>
                  <a:t> </a:t>
                </a:r>
                <a:r>
                  <a:rPr lang="en-US" altLang="zh-CN" dirty="0"/>
                  <a:t>of</a:t>
                </a:r>
                <a:r>
                  <a:rPr lang="zh-CN" altLang="en-US" dirty="0"/>
                  <a:t> </a:t>
                </a:r>
                <a:r>
                  <a:rPr lang="en-US" altLang="zh-CN" dirty="0"/>
                  <a:t>Experts</a:t>
                </a:r>
                <a:endParaRPr lang="en-US" dirty="0"/>
              </a:p>
            </p:txBody>
          </p:sp>
        </mc:Choice>
        <mc:Fallback xmlns="">
          <p:sp>
            <p:nvSpPr>
              <p:cNvPr id="8" name="Content Placeholder 7">
                <a:extLst>
                  <a:ext uri="{FF2B5EF4-FFF2-40B4-BE49-F238E27FC236}">
                    <a16:creationId xmlns:a16="http://schemas.microsoft.com/office/drawing/2014/main" id="{91260E7F-1709-C3C8-7DC7-5A313CA61523}"/>
                  </a:ext>
                </a:extLst>
              </p:cNvPr>
              <p:cNvSpPr>
                <a:spLocks noGrp="1" noRot="1" noChangeAspect="1" noMove="1" noResize="1" noEditPoints="1" noAdjustHandles="1" noChangeArrowheads="1" noChangeShapeType="1" noTextEdit="1"/>
              </p:cNvSpPr>
              <p:nvPr>
                <p:ph idx="1"/>
              </p:nvPr>
            </p:nvSpPr>
            <p:spPr>
              <a:blipFill>
                <a:blip r:embed="rId2"/>
                <a:stretch>
                  <a:fillRect l="-515" t="-1613" b="-9908"/>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Key Techs Behind</a:t>
            </a:r>
            <a:r>
              <a:rPr lang="zh-CN" altLang="en-US" dirty="0"/>
              <a:t> </a:t>
            </a:r>
            <a:r>
              <a:rPr lang="en-US" altLang="zh-CN" dirty="0"/>
              <a:t>LLMs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6</a:t>
            </a:fld>
            <a:endParaRPr lang="en-US"/>
          </a:p>
        </p:txBody>
      </p:sp>
    </p:spTree>
    <p:extLst>
      <p:ext uri="{BB962C8B-B14F-4D97-AF65-F5344CB8AC3E}">
        <p14:creationId xmlns:p14="http://schemas.microsoft.com/office/powerpoint/2010/main" val="1539959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8F6C2C-1902-2487-AA80-FAF3D8D4E91E}"/>
              </a:ext>
            </a:extLst>
          </p:cNvPr>
          <p:cNvSpPr>
            <a:spLocks noGrp="1"/>
          </p:cNvSpPr>
          <p:nvPr>
            <p:ph type="body" sz="quarter" idx="15"/>
          </p:nvPr>
        </p:nvSpPr>
        <p:spPr>
          <a:xfrm>
            <a:off x="812802" y="1215643"/>
            <a:ext cx="14630400" cy="3841794"/>
          </a:xfrm>
        </p:spPr>
        <p:txBody>
          <a:bodyPr/>
          <a:lstStyle/>
          <a:p>
            <a:r>
              <a:rPr lang="en-US" sz="4800" b="1" dirty="0">
                <a:solidFill>
                  <a:schemeClr val="bg1"/>
                </a:solidFill>
              </a:rPr>
              <a:t>How does human solve complex reasoning tasks?</a:t>
            </a:r>
          </a:p>
          <a:p>
            <a:r>
              <a:rPr lang="en-US" sz="4800" b="1" dirty="0">
                <a:solidFill>
                  <a:schemeClr val="bg1"/>
                </a:solidFill>
              </a:rPr>
              <a:t>Let’s instruct LLMs to do reasoning </a:t>
            </a:r>
            <a:r>
              <a:rPr lang="en-US" sz="4800" b="1" i="1" dirty="0">
                <a:solidFill>
                  <a:schemeClr val="bg1"/>
                </a:solidFill>
              </a:rPr>
              <a:t>wisely</a:t>
            </a:r>
          </a:p>
          <a:p>
            <a:r>
              <a:rPr lang="en-US" sz="4800" b="1" dirty="0">
                <a:solidFill>
                  <a:schemeClr val="bg1"/>
                </a:solidFill>
              </a:rPr>
              <a:t>by </a:t>
            </a:r>
            <a:r>
              <a:rPr lang="en-US" sz="4800" b="1" i="1" dirty="0">
                <a:solidFill>
                  <a:schemeClr val="bg1"/>
                </a:solidFill>
              </a:rPr>
              <a:t>human-like</a:t>
            </a:r>
            <a:r>
              <a:rPr lang="en-US" sz="4800" b="1" dirty="0">
                <a:solidFill>
                  <a:schemeClr val="bg1"/>
                </a:solidFill>
              </a:rPr>
              <a:t> prompting (not training).</a:t>
            </a:r>
          </a:p>
        </p:txBody>
      </p:sp>
      <p:sp>
        <p:nvSpPr>
          <p:cNvPr id="6" name="Slide Number Placeholder 5">
            <a:extLst>
              <a:ext uri="{FF2B5EF4-FFF2-40B4-BE49-F238E27FC236}">
                <a16:creationId xmlns:a16="http://schemas.microsoft.com/office/drawing/2014/main" id="{3613B206-157B-52D4-BE4C-0C2E8FD5CB71}"/>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88717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diagram&#10;&#10;Description automatically generated">
            <a:extLst>
              <a:ext uri="{FF2B5EF4-FFF2-40B4-BE49-F238E27FC236}">
                <a16:creationId xmlns:a16="http://schemas.microsoft.com/office/drawing/2014/main" id="{06D258CC-E1D8-9F9D-E153-02451D854764}"/>
              </a:ext>
            </a:extLst>
          </p:cNvPr>
          <p:cNvPicPr>
            <a:picLocks noChangeAspect="1"/>
          </p:cNvPicPr>
          <p:nvPr/>
        </p:nvPicPr>
        <p:blipFill>
          <a:blip r:embed="rId3"/>
          <a:stretch>
            <a:fillRect/>
          </a:stretch>
        </p:blipFill>
        <p:spPr>
          <a:xfrm>
            <a:off x="101710" y="138301"/>
            <a:ext cx="12343429" cy="1790031"/>
          </a:xfrm>
          <a:prstGeom prst="rect">
            <a:avLst/>
          </a:prstGeom>
        </p:spPr>
      </p:pic>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8</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a:t>
            </a:r>
            <a:r>
              <a:rPr lang="en-US" sz="2400" dirty="0">
                <a:highlight>
                  <a:srgbClr val="FFFF00"/>
                </a:highlight>
              </a:rPr>
              <a:t>Get an A in Math</a:t>
            </a:r>
            <a:r>
              <a:rPr lang="en-US" sz="2400" dirty="0"/>
              <a:t>: Progressive Rectification Prompting (AAAI’24) </a:t>
            </a:r>
            <a:r>
              <a:rPr lang="en-US" sz="2400" dirty="0">
                <a:hlinkClick r:id="rId4"/>
              </a:rPr>
              <a:t>https://arxiv.org/abs/2312.06867</a:t>
            </a:r>
            <a:endParaRPr lang="en-US" sz="2400" dirty="0"/>
          </a:p>
        </p:txBody>
      </p:sp>
      <p:sp>
        <p:nvSpPr>
          <p:cNvPr id="9" name="Rounded Rectangle 8">
            <a:extLst>
              <a:ext uri="{FF2B5EF4-FFF2-40B4-BE49-F238E27FC236}">
                <a16:creationId xmlns:a16="http://schemas.microsoft.com/office/drawing/2014/main" id="{FCC9EDBE-D921-2841-93AC-F023CF358349}"/>
              </a:ext>
            </a:extLst>
          </p:cNvPr>
          <p:cNvSpPr>
            <a:spLocks noChangeAspect="1"/>
          </p:cNvSpPr>
          <p:nvPr/>
        </p:nvSpPr>
        <p:spPr>
          <a:xfrm>
            <a:off x="292166" y="2055249"/>
            <a:ext cx="6470943" cy="4192437"/>
          </a:xfrm>
          <a:prstGeom prst="roundRect">
            <a:avLst>
              <a:gd name="adj" fmla="val 6856"/>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000" dirty="0">
                <a:latin typeface="Helvetica Neue"/>
                <a:cs typeface="Helvetica Neue"/>
              </a:rPr>
              <a:t>Kyle</a:t>
            </a:r>
            <a:r>
              <a:rPr lang="zh-CN" altLang="en-US" sz="4000" dirty="0">
                <a:latin typeface="Helvetica Neue"/>
                <a:cs typeface="Helvetica Neue"/>
              </a:rPr>
              <a:t> </a:t>
            </a:r>
            <a:r>
              <a:rPr lang="en-US" altLang="zh-CN" sz="4000" dirty="0">
                <a:latin typeface="Helvetica Neue"/>
                <a:cs typeface="Helvetica Neue"/>
              </a:rPr>
              <a:t>bought</a:t>
            </a:r>
            <a:r>
              <a:rPr lang="zh-CN" altLang="en-US" sz="4000" dirty="0">
                <a:latin typeface="Helvetica Neue"/>
                <a:cs typeface="Helvetica Neue"/>
              </a:rPr>
              <a:t> </a:t>
            </a:r>
            <a:r>
              <a:rPr lang="en-US" altLang="zh-CN" sz="4000" dirty="0">
                <a:latin typeface="Helvetica Neue"/>
                <a:cs typeface="Helvetica Neue"/>
              </a:rPr>
              <a:t>last</a:t>
            </a:r>
            <a:r>
              <a:rPr lang="zh-CN" altLang="en-US" sz="4000" dirty="0">
                <a:latin typeface="Helvetica Neue"/>
                <a:cs typeface="Helvetica Neue"/>
              </a:rPr>
              <a:t> </a:t>
            </a:r>
            <a:r>
              <a:rPr lang="en-US" altLang="zh-CN" sz="4000" dirty="0">
                <a:latin typeface="Helvetica Neue"/>
                <a:cs typeface="Helvetica Neue"/>
              </a:rPr>
              <a:t>year’s</a:t>
            </a:r>
            <a:r>
              <a:rPr lang="zh-CN" altLang="en-US" sz="4000" dirty="0">
                <a:latin typeface="Helvetica Neue"/>
                <a:cs typeface="Helvetica Neue"/>
              </a:rPr>
              <a:t> </a:t>
            </a:r>
            <a:r>
              <a:rPr lang="en-US" altLang="zh-CN" sz="4000" dirty="0">
                <a:latin typeface="Helvetica Neue"/>
                <a:cs typeface="Helvetica Neue"/>
              </a:rPr>
              <a:t>best-selling</a:t>
            </a:r>
            <a:r>
              <a:rPr lang="zh-CN" altLang="en-US" sz="4000" dirty="0">
                <a:latin typeface="Helvetica Neue"/>
                <a:cs typeface="Helvetica Neue"/>
              </a:rPr>
              <a:t> </a:t>
            </a:r>
            <a:r>
              <a:rPr lang="en-US" altLang="zh-CN" sz="4000" dirty="0">
                <a:latin typeface="Helvetica Neue"/>
                <a:cs typeface="Helvetica Neue"/>
              </a:rPr>
              <a:t>book</a:t>
            </a:r>
            <a:r>
              <a:rPr lang="zh-CN" altLang="en-US" sz="4000" dirty="0">
                <a:latin typeface="Helvetica Neue"/>
                <a:cs typeface="Helvetica Neue"/>
              </a:rPr>
              <a:t> </a:t>
            </a:r>
            <a:r>
              <a:rPr lang="en-US" altLang="zh-CN" sz="4000" dirty="0">
                <a:latin typeface="Helvetica Neue"/>
                <a:cs typeface="Helvetica Neue"/>
              </a:rPr>
              <a:t>for</a:t>
            </a:r>
            <a:r>
              <a:rPr lang="zh-CN" altLang="en-US" sz="4000" dirty="0">
                <a:latin typeface="Helvetica Neue"/>
                <a:cs typeface="Helvetica Neue"/>
              </a:rPr>
              <a:t> </a:t>
            </a:r>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This</a:t>
            </a:r>
            <a:r>
              <a:rPr lang="zh-CN" altLang="en-US" sz="4000" dirty="0">
                <a:latin typeface="Helvetica Neue"/>
                <a:cs typeface="Helvetica Neue"/>
              </a:rPr>
              <a:t> </a:t>
            </a:r>
            <a:r>
              <a:rPr lang="en-US" altLang="zh-CN" sz="4000" dirty="0">
                <a:latin typeface="Helvetica Neue"/>
                <a:cs typeface="Helvetica Neue"/>
              </a:rPr>
              <a:t>is</a:t>
            </a:r>
            <a:r>
              <a:rPr lang="zh-CN" altLang="en-US" sz="4000" dirty="0">
                <a:latin typeface="Helvetica Neue"/>
                <a:cs typeface="Helvetica Neue"/>
              </a:rPr>
              <a:t> </a:t>
            </a:r>
            <a:r>
              <a:rPr lang="en-US" altLang="zh-CN" sz="4000" dirty="0">
                <a:latin typeface="Helvetica Neue"/>
                <a:cs typeface="Helvetica Neue"/>
              </a:rPr>
              <a:t>with</a:t>
            </a:r>
            <a:r>
              <a:rPr lang="zh-CN" altLang="en-US" sz="4000" dirty="0">
                <a:latin typeface="Helvetica Neue"/>
                <a:cs typeface="Helvetica Neue"/>
              </a:rPr>
              <a:t> </a:t>
            </a:r>
            <a:r>
              <a:rPr lang="en-US" altLang="zh-CN" sz="4000" dirty="0">
                <a:latin typeface="Helvetica Neue"/>
                <a:cs typeface="Helvetica Neue"/>
              </a:rPr>
              <a:t>a</a:t>
            </a:r>
            <a:r>
              <a:rPr lang="zh-CN" altLang="en-US" sz="4000" dirty="0">
                <a:latin typeface="Helvetica Neue"/>
                <a:cs typeface="Helvetica Neue"/>
              </a:rPr>
              <a:t> </a:t>
            </a:r>
            <a:r>
              <a:rPr lang="en-US" altLang="zh-CN" sz="4000" dirty="0">
                <a:latin typeface="Helvetica Neue"/>
                <a:cs typeface="Helvetica Neue"/>
              </a:rPr>
              <a:t>25%</a:t>
            </a:r>
            <a:r>
              <a:rPr lang="zh-CN" altLang="en-US" sz="4000" dirty="0">
                <a:latin typeface="Helvetica Neue"/>
                <a:cs typeface="Helvetica Neue"/>
              </a:rPr>
              <a:t> </a:t>
            </a:r>
            <a:r>
              <a:rPr lang="en-US" altLang="zh-CN" sz="4000" dirty="0">
                <a:latin typeface="Helvetica Neue"/>
                <a:cs typeface="Helvetica Neue"/>
              </a:rPr>
              <a:t>discount</a:t>
            </a:r>
            <a:r>
              <a:rPr lang="zh-CN" altLang="en-US" sz="4000" dirty="0">
                <a:latin typeface="Helvetica Neue"/>
                <a:cs typeface="Helvetica Neue"/>
              </a:rPr>
              <a:t> </a:t>
            </a:r>
            <a:r>
              <a:rPr lang="en-US" altLang="zh-CN" sz="4000" dirty="0">
                <a:latin typeface="Helvetica Neue"/>
                <a:cs typeface="Helvetica Neue"/>
              </a:rPr>
              <a:t>from</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What</a:t>
            </a:r>
            <a:r>
              <a:rPr lang="zh-CN" altLang="en-US" sz="4000" dirty="0">
                <a:latin typeface="Helvetica Neue"/>
                <a:cs typeface="Helvetica Neue"/>
              </a:rPr>
              <a:t> </a:t>
            </a:r>
            <a:r>
              <a:rPr lang="en-US" altLang="zh-CN" sz="4000" dirty="0">
                <a:latin typeface="Helvetica Neue"/>
                <a:cs typeface="Helvetica Neue"/>
              </a:rPr>
              <a:t>was</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of</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book?</a:t>
            </a:r>
            <a:endParaRPr lang="en-US" sz="4000" dirty="0">
              <a:latin typeface="Helvetica Neue"/>
              <a:cs typeface="Helvetica Neue"/>
            </a:endParaRPr>
          </a:p>
        </p:txBody>
      </p:sp>
      <p:sp>
        <p:nvSpPr>
          <p:cNvPr id="10" name="Rounded Rectangle 9">
            <a:extLst>
              <a:ext uri="{FF2B5EF4-FFF2-40B4-BE49-F238E27FC236}">
                <a16:creationId xmlns:a16="http://schemas.microsoft.com/office/drawing/2014/main" id="{D60F1B14-5312-D619-56E8-F27EDC35F4D5}"/>
              </a:ext>
            </a:extLst>
          </p:cNvPr>
          <p:cNvSpPr>
            <a:spLocks noChangeAspect="1"/>
          </p:cNvSpPr>
          <p:nvPr/>
        </p:nvSpPr>
        <p:spPr>
          <a:xfrm>
            <a:off x="7211988" y="2055249"/>
            <a:ext cx="8493422" cy="4192437"/>
          </a:xfrm>
          <a:prstGeom prst="roundRect">
            <a:avLst>
              <a:gd name="adj" fmla="val 68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4000" dirty="0">
                <a:latin typeface="Helvetica Neue"/>
                <a:cs typeface="Helvetica Neue"/>
              </a:rPr>
              <a:t>First,</a:t>
            </a:r>
            <a:r>
              <a:rPr lang="zh-CN" altLang="en-US" sz="4000" dirty="0">
                <a:latin typeface="Helvetica Neue"/>
                <a:cs typeface="Helvetica Neue"/>
              </a:rPr>
              <a:t> </a:t>
            </a:r>
            <a:r>
              <a:rPr lang="en-US" altLang="zh-CN" sz="4000" dirty="0">
                <a:latin typeface="Helvetica Neue"/>
                <a:cs typeface="Helvetica Neue"/>
              </a:rPr>
              <a:t>we</a:t>
            </a:r>
            <a:r>
              <a:rPr lang="zh-CN" altLang="en-US" sz="4000" dirty="0">
                <a:latin typeface="Helvetica Neue"/>
                <a:cs typeface="Helvetica Neue"/>
              </a:rPr>
              <a:t> </a:t>
            </a:r>
            <a:r>
              <a:rPr lang="en-US" altLang="zh-CN" sz="4000" dirty="0">
                <a:latin typeface="Helvetica Neue"/>
                <a:cs typeface="Helvetica Neue"/>
              </a:rPr>
              <a:t>need</a:t>
            </a:r>
            <a:r>
              <a:rPr lang="zh-CN" altLang="en-US" sz="4000" dirty="0">
                <a:latin typeface="Helvetica Neue"/>
                <a:cs typeface="Helvetica Neue"/>
              </a:rPr>
              <a:t> </a:t>
            </a:r>
            <a:r>
              <a:rPr lang="en-US" altLang="zh-CN" sz="4000" dirty="0">
                <a:latin typeface="Helvetica Neue"/>
                <a:cs typeface="Helvetica Neue"/>
              </a:rPr>
              <a:t>to</a:t>
            </a:r>
            <a:r>
              <a:rPr lang="zh-CN" altLang="en-US" sz="4000" dirty="0">
                <a:latin typeface="Helvetica Neue"/>
                <a:cs typeface="Helvetica Neue"/>
              </a:rPr>
              <a:t> </a:t>
            </a:r>
            <a:r>
              <a:rPr lang="en-US" altLang="zh-CN" sz="4000" dirty="0">
                <a:latin typeface="Helvetica Neue"/>
                <a:cs typeface="Helvetica Neue"/>
              </a:rPr>
              <a:t>find</a:t>
            </a:r>
            <a:r>
              <a:rPr lang="zh-CN" altLang="en-US" sz="4000" dirty="0">
                <a:latin typeface="Helvetica Neue"/>
                <a:cs typeface="Helvetica Neue"/>
              </a:rPr>
              <a:t> </a:t>
            </a:r>
            <a:r>
              <a:rPr lang="en-US" altLang="zh-CN" sz="4000" dirty="0">
                <a:latin typeface="Helvetica Neue"/>
                <a:cs typeface="Helvetica Neue"/>
              </a:rPr>
              <a:t>how</a:t>
            </a:r>
            <a:r>
              <a:rPr lang="zh-CN" altLang="en-US" sz="4000" dirty="0">
                <a:latin typeface="Helvetica Neue"/>
                <a:cs typeface="Helvetica Neue"/>
              </a:rPr>
              <a:t> </a:t>
            </a:r>
            <a:r>
              <a:rPr lang="en-US" altLang="zh-CN" sz="4000" dirty="0">
                <a:latin typeface="Helvetica Neue"/>
                <a:cs typeface="Helvetica Neue"/>
              </a:rPr>
              <a:t>much</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book</a:t>
            </a:r>
            <a:r>
              <a:rPr lang="zh-CN" altLang="en-US" sz="4000" dirty="0">
                <a:latin typeface="Helvetica Neue"/>
                <a:cs typeface="Helvetica Neue"/>
              </a:rPr>
              <a:t> </a:t>
            </a:r>
            <a:r>
              <a:rPr lang="en-US" altLang="zh-CN" sz="4000" dirty="0">
                <a:latin typeface="Helvetica Neue"/>
                <a:cs typeface="Helvetica Neue"/>
              </a:rPr>
              <a:t>was</a:t>
            </a:r>
            <a:r>
              <a:rPr lang="zh-CN" altLang="en-US" sz="4000" dirty="0">
                <a:latin typeface="Helvetica Neue"/>
                <a:cs typeface="Helvetica Neue"/>
              </a:rPr>
              <a:t> </a:t>
            </a:r>
            <a:r>
              <a:rPr lang="en-US" altLang="zh-CN" sz="4000" dirty="0">
                <a:latin typeface="Helvetica Neue"/>
                <a:cs typeface="Helvetica Neue"/>
              </a:rPr>
              <a:t>discounted</a:t>
            </a:r>
            <a:r>
              <a:rPr lang="zh-CN" altLang="en-US" sz="4000" dirty="0">
                <a:latin typeface="Helvetica Neue"/>
                <a:cs typeface="Helvetica Neue"/>
              </a:rPr>
              <a:t> </a:t>
            </a:r>
            <a:r>
              <a:rPr lang="en-US" altLang="zh-CN" sz="4000" dirty="0">
                <a:latin typeface="Helvetica Neue"/>
                <a:cs typeface="Helvetica Neue"/>
              </a:rPr>
              <a:t>by</a:t>
            </a:r>
            <a:r>
              <a:rPr lang="zh-CN" altLang="en-US" sz="4000" dirty="0">
                <a:latin typeface="Helvetica Neue"/>
                <a:cs typeface="Helvetica Neue"/>
              </a:rPr>
              <a:t> </a:t>
            </a:r>
            <a:r>
              <a:rPr lang="en-US" altLang="zh-CN" sz="4000" dirty="0">
                <a:latin typeface="Helvetica Neue"/>
                <a:cs typeface="Helvetica Neue"/>
              </a:rPr>
              <a:t>25%</a:t>
            </a:r>
            <a:r>
              <a:rPr lang="zh-CN" altLang="en-US" sz="4000" dirty="0">
                <a:latin typeface="Helvetica Neue"/>
                <a:cs typeface="Helvetica Neue"/>
              </a:rPr>
              <a:t> </a:t>
            </a:r>
            <a:r>
              <a:rPr lang="en-US" altLang="zh-CN" sz="4000" dirty="0">
                <a:latin typeface="Helvetica Neue"/>
                <a:cs typeface="Helvetica Neue"/>
              </a:rPr>
              <a:t>of</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Therefore,</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19.5/0.25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78.</a:t>
            </a:r>
            <a:r>
              <a:rPr lang="zh-CN" altLang="en-US" sz="4000" dirty="0">
                <a:latin typeface="Helvetica Neue"/>
                <a:cs typeface="Helvetica Neue"/>
              </a:rPr>
              <a:t> </a:t>
            </a:r>
            <a:r>
              <a:rPr lang="en-US" altLang="zh-CN" sz="4000" dirty="0">
                <a:latin typeface="Helvetica Neue"/>
                <a:cs typeface="Helvetica Neue"/>
              </a:rPr>
              <a:t>Therefore,</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answer</a:t>
            </a:r>
            <a:r>
              <a:rPr lang="zh-CN" altLang="en-US" sz="4000" dirty="0">
                <a:latin typeface="Helvetica Neue"/>
                <a:cs typeface="Helvetica Neue"/>
              </a:rPr>
              <a:t> </a:t>
            </a:r>
            <a:r>
              <a:rPr lang="en-US" altLang="zh-CN" sz="4000" dirty="0">
                <a:latin typeface="Helvetica Neue"/>
                <a:cs typeface="Helvetica Neue"/>
              </a:rPr>
              <a:t>is</a:t>
            </a:r>
            <a:r>
              <a:rPr lang="zh-CN" altLang="en-US" sz="4000" dirty="0">
                <a:latin typeface="Helvetica Neue"/>
                <a:cs typeface="Helvetica Neue"/>
              </a:rPr>
              <a:t> </a:t>
            </a:r>
            <a:r>
              <a:rPr lang="en-US" altLang="zh-CN" sz="4000" dirty="0">
                <a:latin typeface="Helvetica Neue"/>
                <a:cs typeface="Helvetica Neue"/>
              </a:rPr>
              <a:t>78.</a:t>
            </a:r>
            <a:r>
              <a:rPr lang="zh-CN" altLang="en-US" sz="4000" dirty="0">
                <a:latin typeface="Helvetica Neue"/>
                <a:cs typeface="Helvetica Neue"/>
              </a:rPr>
              <a:t> </a:t>
            </a:r>
            <a:r>
              <a:rPr lang="en-US" altLang="zh-CN" sz="4000" dirty="0">
                <a:solidFill>
                  <a:srgbClr val="FF0000"/>
                </a:solidFill>
                <a:latin typeface="Helvetica Neue"/>
                <a:cs typeface="Helvetica Neue"/>
              </a:rPr>
              <a:t>×</a:t>
            </a:r>
            <a:endParaRPr lang="en-US" sz="4000" dirty="0">
              <a:solidFill>
                <a:srgbClr val="FF0000"/>
              </a:solidFill>
              <a:latin typeface="Helvetica Neue"/>
              <a:cs typeface="Helvetica Neue"/>
            </a:endParaRPr>
          </a:p>
        </p:txBody>
      </p:sp>
      <p:sp>
        <p:nvSpPr>
          <p:cNvPr id="11" name="Rounded Rectangle 10">
            <a:extLst>
              <a:ext uri="{FF2B5EF4-FFF2-40B4-BE49-F238E27FC236}">
                <a16:creationId xmlns:a16="http://schemas.microsoft.com/office/drawing/2014/main" id="{D11BC058-81BE-4492-7EDC-92FE899B93FE}"/>
              </a:ext>
            </a:extLst>
          </p:cNvPr>
          <p:cNvSpPr>
            <a:spLocks noChangeAspect="1"/>
          </p:cNvSpPr>
          <p:nvPr/>
        </p:nvSpPr>
        <p:spPr>
          <a:xfrm>
            <a:off x="292166" y="6434892"/>
            <a:ext cx="15413244" cy="1363387"/>
          </a:xfrm>
          <a:prstGeom prst="roundRect">
            <a:avLst>
              <a:gd name="adj" fmla="val 6856"/>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0.25)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26.</a:t>
            </a:r>
            <a:r>
              <a:rPr lang="zh-CN" altLang="en-US" sz="4000" dirty="0">
                <a:latin typeface="Helvetica Neue"/>
                <a:cs typeface="Helvetica Neue"/>
              </a:rPr>
              <a:t> </a:t>
            </a:r>
            <a:endParaRPr lang="en-US" sz="4000" dirty="0">
              <a:latin typeface="Helvetica Neue"/>
              <a:cs typeface="Helvetica Neue"/>
            </a:endParaRPr>
          </a:p>
        </p:txBody>
      </p:sp>
    </p:spTree>
    <p:extLst>
      <p:ext uri="{BB962C8B-B14F-4D97-AF65-F5344CB8AC3E}">
        <p14:creationId xmlns:p14="http://schemas.microsoft.com/office/powerpoint/2010/main" val="4034401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18225</TotalTime>
  <Words>2689</Words>
  <Application>Microsoft Macintosh PowerPoint</Application>
  <PresentationFormat>Custom</PresentationFormat>
  <Paragraphs>637</Paragraphs>
  <Slides>33</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33</vt:i4>
      </vt:variant>
    </vt:vector>
  </HeadingPairs>
  <TitlesOfParts>
    <vt:vector size="46" baseType="lpstr">
      <vt:lpstr>KaiTi</vt:lpstr>
      <vt:lpstr>Kaiti TC</vt:lpstr>
      <vt:lpstr>Zapf Dingbats</vt:lpstr>
      <vt:lpstr>Arial</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Reasoning in Natural Language</vt:lpstr>
      <vt:lpstr>Reasoning in Natural Language (cont.)</vt:lpstr>
      <vt:lpstr>PowerPoint Presentation</vt:lpstr>
      <vt:lpstr>Abductive Reasoning</vt:lpstr>
      <vt:lpstr>Chain of Thoughts</vt:lpstr>
      <vt:lpstr>Key Techs Behind LLMs</vt:lpstr>
      <vt:lpstr>PowerPoint Presentation</vt:lpstr>
      <vt:lpstr>PowerPoint Presentation</vt:lpstr>
      <vt:lpstr>PowerPoint Presentation</vt:lpstr>
      <vt:lpstr>PowerPoint Presentation</vt:lpstr>
      <vt:lpstr>Enhancing Reasoning with Reflection</vt:lpstr>
      <vt:lpstr>PowerPoint Presentation</vt:lpstr>
      <vt:lpstr>Closed-Book</vt:lpstr>
      <vt:lpstr>How do humans find the answer?</vt:lpstr>
      <vt:lpstr>How do humans find the answer?</vt:lpstr>
      <vt:lpstr>How do humans find the answer?</vt:lpstr>
      <vt:lpstr>How do humans find the answer?</vt:lpstr>
      <vt:lpstr>Closed-Book</vt:lpstr>
      <vt:lpstr>PowerPoint Presentation</vt:lpstr>
      <vt:lpstr>PowerPoint Presentation</vt:lpstr>
      <vt:lpstr>PowerPoint Presentation</vt:lpstr>
      <vt:lpstr>PowerPoint Presentation</vt:lpstr>
      <vt:lpstr>Open-Domain Question Answering</vt:lpstr>
      <vt:lpstr>PowerPoint Presentation</vt:lpstr>
      <vt:lpstr>Why not use GPT-3 to directly generate the answer? </vt:lpstr>
      <vt:lpstr>GenRead: Supervised Learning</vt:lpstr>
      <vt:lpstr>Surprising Zero-Shot / Few-Shot Performance</vt:lpstr>
      <vt:lpstr>Commonsense Reasoning</vt:lpstr>
      <vt:lpstr>Generating Diverse Explanations</vt:lpstr>
      <vt:lpstr>Knowledge-Augmented NLP</vt:lpstr>
      <vt:lpstr>Take Away</vt:lpstr>
      <vt:lpstr>Welcome to visit our lab!</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2406</cp:revision>
  <cp:lastPrinted>2016-04-21T19:59:33Z</cp:lastPrinted>
  <dcterms:created xsi:type="dcterms:W3CDTF">2013-10-17T20:28:19Z</dcterms:created>
  <dcterms:modified xsi:type="dcterms:W3CDTF">2024-07-02T18:26:56Z</dcterms:modified>
</cp:coreProperties>
</file>